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Lst>
  <p:sldSz cy="5143500" cx="9144000"/>
  <p:notesSz cx="6858000" cy="9144000"/>
  <p:embeddedFontLst>
    <p:embeddedFont>
      <p:font typeface="Economica"/>
      <p:regular r:id="rId147"/>
      <p:bold r:id="rId148"/>
      <p:italic r:id="rId149"/>
      <p:boldItalic r:id="rId150"/>
    </p:embeddedFont>
    <p:embeddedFont>
      <p:font typeface="Open Sans"/>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Economica-boldItalic.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Economica-italic.fntdata"/><Relationship Id="rId4" Type="http://schemas.openxmlformats.org/officeDocument/2006/relationships/slideMaster" Target="slideMasters/slideMaster1.xml"/><Relationship Id="rId148" Type="http://schemas.openxmlformats.org/officeDocument/2006/relationships/font" Target="fonts/Economica-bold.fntdata"/><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Economica-regular.fntdata"/><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font" Target="fonts/OpenSans-boldItalic.fntdata"/><Relationship Id="rId58" Type="http://schemas.openxmlformats.org/officeDocument/2006/relationships/slide" Target="slides/slide53.xml"/><Relationship Id="rId153" Type="http://schemas.openxmlformats.org/officeDocument/2006/relationships/font" Target="fonts/OpenSans-italic.fntdata"/><Relationship Id="rId152" Type="http://schemas.openxmlformats.org/officeDocument/2006/relationships/font" Target="fonts/OpenSans-bold.fntdata"/><Relationship Id="rId151" Type="http://schemas.openxmlformats.org/officeDocument/2006/relationships/font" Target="fonts/Open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85cf9b09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85cf9b09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494cef315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494cef315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494cef315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494cef315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94cef31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494cef31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494cef31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494cef31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494cef31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494cef31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494cef315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494cef315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94cef315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494cef315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94cef31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494cef31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49725072a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49725072a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48316c7e9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48316c7e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7325be867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7325be867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493f1a3ee7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493f1a3ee7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495a6f07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495a6f07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493f1a3ee7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493f1a3ee7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493f1a3ee7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493f1a3ee7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493f1a3ee7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493f1a3ee7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493f1a3ee7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493f1a3ee7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493f1a3ee7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493f1a3ee7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493f1a3ee7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493f1a3ee7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493f1a3ee7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493f1a3ee7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93f1a3ee7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493f1a3ee7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84415707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84415707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493f1a3ee7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493f1a3ee7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493f1a3ee7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493f1a3ee7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g493f1a3ee7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493f1a3ee7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493f1a3ee7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493f1a3ee7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493f1a3ee7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493f1a3ee7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493f1a3ee7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493f1a3ee7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493f1a3ee7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493f1a3ee7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493f1a3ee7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493f1a3ee7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493f1a3ee7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493f1a3ee7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493f1a3ee7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493f1a3ee7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7325be867_0_2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7325be867_0_2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493f1a3ee7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493f1a3ee7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93f1a3ee7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93f1a3ee7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493f1a3ee7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493f1a3ee7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493f1a3ee7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493f1a3ee7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493f1a3ee7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493f1a3ee7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493f1a3ee7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493f1a3ee7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Google Shape;1423;g49725072a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49725072a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48316c7e9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48316c7e9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8316c7e9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48316c7e9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47325be867_0_2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47325be867_0_2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7325be867_0_2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7325be867_0_2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48316c7e9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48316c7e9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4844157074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484415707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7325be867_0_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7325be867_0_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9725072a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9725072a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7325be867_0_2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7325be867_0_2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9725072a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9725072a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9725072a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9725072a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7325be8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7325be8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7325be867_0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7325be867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7325be867_0_2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7325be867_0_2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7325be867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7325be867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8316c7e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8316c7e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93f1a3ee7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93f1a3ee7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933c4d6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933c4d6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8316c7e9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8316c7e9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9725072a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9725072a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9725072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9725072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9725072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9725072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7325be867_0_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7325be867_0_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93f1a3ee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93f1a3ee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84415707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844157074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84415707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84415707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844157074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844157074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84415707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84415707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84415707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84415707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84415707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84415707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7325be867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7325be867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93f1a3ee7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93f1a3ee7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93f1a3ee7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93f1a3ee7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7325be867_0_2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7325be867_0_2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93f1a3ee7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93f1a3ee7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93f1a3ee7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93f1a3ee7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93f1a3ee7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93f1a3ee7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493f1a3ee7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493f1a3ee7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93f1a3ee7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493f1a3ee7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93f1a3ee7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493f1a3ee7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93f1a3ee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493f1a3ee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93f1a3ee7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93f1a3ee7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93f1a3ee7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93f1a3ee7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93f1a3ee7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93f1a3ee7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7325be867_0_2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7325be867_0_2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493f1a3ee7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493f1a3ee7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493f1a3ee7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493f1a3ee7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493f1a3ee7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493f1a3ee7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493f1a3ee7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493f1a3ee7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93f1a3ee7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93f1a3ee7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493f1a3ee7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493f1a3ee7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93f1a3ee7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493f1a3ee7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484415707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4844157074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4844157074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4844157074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484415707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484415707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7325be867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7325be867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484415707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484415707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484415707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484415707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4844157074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4844157074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4844157074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484415707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484415707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484415707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493f1a3ee7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493f1a3ee7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493f1a3ee7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493f1a3ee7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9725072a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9725072a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8316c7e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8316c7e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48441570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48441570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8316c7e9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8316c7e9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84415707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84415707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484415707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48441570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484415707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484415707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484415707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484415707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484415707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484415707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484415707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484415707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484415707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484415707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484415707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484415707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484415707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484415707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484415707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484415707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7325be867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7325be867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484415707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484415707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484415707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484415707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484415707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84415707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484415707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484415707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484415707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484415707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484415707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484415707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4844157074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484415707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484415707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484415707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484415707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484415707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494cef315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494cef315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7325be867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7325be867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494cef315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494cef315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84415707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4844157074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48316c7e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48316c7e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493f1a3ee7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493f1a3ee7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93f1a3ee7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493f1a3ee7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493f1a3ee7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493f1a3ee7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494c9a33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494c9a33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49725072a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49725072a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94cef3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494cef31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494cef315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494cef315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08.png"/><Relationship Id="rId4" Type="http://schemas.openxmlformats.org/officeDocument/2006/relationships/image" Target="../media/image101.png"/><Relationship Id="rId5" Type="http://schemas.openxmlformats.org/officeDocument/2006/relationships/image" Target="../media/image8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1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 Id="rId10" Type="http://schemas.openxmlformats.org/officeDocument/2006/relationships/image" Target="../media/image11.png"/><Relationship Id="rId9" Type="http://schemas.openxmlformats.org/officeDocument/2006/relationships/image" Target="../media/image32.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9.png"/><Relationship Id="rId8"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0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8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8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03.png"/><Relationship Id="rId4" Type="http://schemas.openxmlformats.org/officeDocument/2006/relationships/image" Target="../media/image8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8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9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88.png"/><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9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9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9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06.png"/><Relationship Id="rId4" Type="http://schemas.openxmlformats.org/officeDocument/2006/relationships/image" Target="../media/image1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97.png"/><Relationship Id="rId4" Type="http://schemas.openxmlformats.org/officeDocument/2006/relationships/image" Target="../media/image10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04.png"/><Relationship Id="rId4" Type="http://schemas.openxmlformats.org/officeDocument/2006/relationships/image" Target="../media/image9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1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07.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4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39.png"/><Relationship Id="rId5"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1.png"/><Relationship Id="rId4" Type="http://schemas.openxmlformats.org/officeDocument/2006/relationships/image" Target="../media/image80.png"/><Relationship Id="rId5"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77.png"/><Relationship Id="rId6"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3.png"/><Relationship Id="rId4" Type="http://schemas.openxmlformats.org/officeDocument/2006/relationships/image" Target="../media/image77.png"/><Relationship Id="rId5" Type="http://schemas.openxmlformats.org/officeDocument/2006/relationships/image" Target="../media/image59.png"/><Relationship Id="rId6" Type="http://schemas.openxmlformats.org/officeDocument/2006/relationships/image" Target="../media/image1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 Id="rId11" Type="http://schemas.openxmlformats.org/officeDocument/2006/relationships/image" Target="../media/image10.png"/><Relationship Id="rId10" Type="http://schemas.openxmlformats.org/officeDocument/2006/relationships/image" Target="../media/image9.png"/><Relationship Id="rId12" Type="http://schemas.openxmlformats.org/officeDocument/2006/relationships/image" Target="../media/image1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8.pn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 Id="rId10" Type="http://schemas.openxmlformats.org/officeDocument/2006/relationships/image" Target="../media/image11.png"/><Relationship Id="rId9" Type="http://schemas.openxmlformats.org/officeDocument/2006/relationships/image" Target="../media/image32.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9.png"/><Relationship Id="rId8"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11.png"/><Relationship Id="rId4" Type="http://schemas.openxmlformats.org/officeDocument/2006/relationships/image" Target="../media/image109.png"/><Relationship Id="rId5" Type="http://schemas.openxmlformats.org/officeDocument/2006/relationships/image" Target="../media/image8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1570650" y="1525875"/>
            <a:ext cx="61551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Spectral Learning</a:t>
            </a:r>
            <a:endParaRPr sz="5500"/>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NLP 11/29</a:t>
            </a:r>
            <a:endParaRPr/>
          </a:p>
          <a:p>
            <a:pPr indent="0" lvl="0" marL="0" rtl="0" algn="ctr">
              <a:spcBef>
                <a:spcPts val="0"/>
              </a:spcBef>
              <a:spcAft>
                <a:spcPts val="0"/>
              </a:spcAft>
              <a:buNone/>
            </a:pPr>
            <a:r>
              <a:rPr lang="en"/>
              <a:t>Hannah Lawrence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Singular Value Decomposition</a:t>
            </a:r>
            <a:endParaRPr/>
          </a:p>
        </p:txBody>
      </p:sp>
      <p:sp>
        <p:nvSpPr>
          <p:cNvPr id="183" name="Google Shape;183;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t>For symmetric matrix: SVD same as eigenvalue decomposition</a:t>
            </a:r>
            <a:endParaRPr/>
          </a:p>
        </p:txBody>
      </p:sp>
      <p:pic>
        <p:nvPicPr>
          <p:cNvPr id="184" name="Google Shape;184;p22"/>
          <p:cNvPicPr preferRelativeResize="0"/>
          <p:nvPr/>
        </p:nvPicPr>
        <p:blipFill rotWithShape="1">
          <a:blip r:embed="rId3">
            <a:alphaModFix/>
          </a:blip>
          <a:srcRect b="0" l="0" r="0" t="7183"/>
          <a:stretch/>
        </p:blipFill>
        <p:spPr>
          <a:xfrm>
            <a:off x="1075700" y="1926300"/>
            <a:ext cx="6356501" cy="2692600"/>
          </a:xfrm>
          <a:prstGeom prst="rect">
            <a:avLst/>
          </a:prstGeom>
          <a:noFill/>
          <a:ln>
            <a:noFill/>
          </a:ln>
        </p:spPr>
      </p:pic>
      <p:sp>
        <p:nvSpPr>
          <p:cNvPr id="185" name="Google Shape;185;p22"/>
          <p:cNvSpPr txBox="1"/>
          <p:nvPr/>
        </p:nvSpPr>
        <p:spPr>
          <a:xfrm>
            <a:off x="108900" y="4712600"/>
            <a:ext cx="5685300" cy="1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Shana Clark, </a:t>
            </a:r>
            <a:r>
              <a:rPr lang="en"/>
              <a:t>https://slideplayer.com/slide/10880770/</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49" name="Shape 1149"/>
        <p:cNvGrpSpPr/>
        <p:nvPr/>
      </p:nvGrpSpPr>
      <p:grpSpPr>
        <a:xfrm>
          <a:off x="0" y="0"/>
          <a:ext cx="0" cy="0"/>
          <a:chOff x="0" y="0"/>
          <a:chExt cx="0" cy="0"/>
        </a:xfrm>
      </p:grpSpPr>
      <p:sp>
        <p:nvSpPr>
          <p:cNvPr id="1150" name="Google Shape;1150;p11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Two-Stage Method</a:t>
            </a:r>
            <a:endParaRPr/>
          </a:p>
        </p:txBody>
      </p:sp>
      <p:sp>
        <p:nvSpPr>
          <p:cNvPr id="1151" name="Google Shape;1151;p11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Disadvantage</a:t>
            </a:r>
            <a:r>
              <a:rPr lang="en"/>
              <a:t>: recovery of the per-topic word distributions does not use any supervision, i.e. the supervision signal y that is also provided. </a:t>
            </a:r>
            <a:endParaRPr/>
          </a:p>
          <a:p>
            <a:pPr indent="0" lvl="0" marL="0" rtl="0" algn="l">
              <a:spcBef>
                <a:spcPts val="1600"/>
              </a:spcBef>
              <a:spcAft>
                <a:spcPts val="0"/>
              </a:spcAft>
              <a:buNone/>
            </a:pPr>
            <a:r>
              <a:rPr lang="en"/>
              <a:t>This is a result of separating the topic distribution recovery and regression model recovery into two distinct steps.</a:t>
            </a:r>
            <a:endParaRPr/>
          </a:p>
          <a:p>
            <a:pPr indent="0" lvl="0" marL="0" rtl="0" algn="l">
              <a:spcBef>
                <a:spcPts val="1600"/>
              </a:spcBef>
              <a:spcAft>
                <a:spcPts val="0"/>
              </a:spcAft>
              <a:buNone/>
            </a:pPr>
            <a:r>
              <a:rPr lang="en"/>
              <a:t>As a result, in practice the recovered topics are not good enough for prediction tasks</a:t>
            </a:r>
            <a:endParaRPr/>
          </a:p>
          <a:p>
            <a:pPr indent="0" lvl="0" marL="0" rtl="0" algn="l">
              <a:spcBef>
                <a:spcPts val="1600"/>
              </a:spcBef>
              <a:spcAft>
                <a:spcPts val="1600"/>
              </a:spcAft>
              <a:buNone/>
            </a:pPr>
            <a:r>
              <a:rPr b="1" lang="en"/>
              <a:t>Solution</a:t>
            </a:r>
            <a:r>
              <a:rPr lang="en"/>
              <a:t>: infer both in one step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
                                        <p:tgtEl>
                                          <p:spTgt spid="1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55" name="Shape 1155"/>
        <p:cNvGrpSpPr/>
        <p:nvPr/>
      </p:nvGrpSpPr>
      <p:grpSpPr>
        <a:xfrm>
          <a:off x="0" y="0"/>
          <a:ext cx="0" cy="0"/>
          <a:chOff x="0" y="0"/>
          <a:chExt cx="0" cy="0"/>
        </a:xfrm>
      </p:grpSpPr>
      <p:sp>
        <p:nvSpPr>
          <p:cNvPr id="1156" name="Google Shape;1156;p11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One-Stage</a:t>
            </a:r>
            <a:r>
              <a:rPr lang="en"/>
              <a:t> Method</a:t>
            </a:r>
            <a:endParaRPr/>
          </a:p>
        </p:txBody>
      </p:sp>
      <p:sp>
        <p:nvSpPr>
          <p:cNvPr id="1157" name="Google Shape;1157;p11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Again use method of moments, but on elongated vectors z = [x, y], where x is the word vector and y the response variable</a:t>
            </a:r>
            <a:endParaRPr/>
          </a:p>
        </p:txBody>
      </p:sp>
      <p:pic>
        <p:nvPicPr>
          <p:cNvPr id="1158" name="Google Shape;1158;p113"/>
          <p:cNvPicPr preferRelativeResize="0"/>
          <p:nvPr/>
        </p:nvPicPr>
        <p:blipFill>
          <a:blip r:embed="rId3">
            <a:alphaModFix/>
          </a:blip>
          <a:stretch>
            <a:fillRect/>
          </a:stretch>
        </p:blipFill>
        <p:spPr>
          <a:xfrm>
            <a:off x="395000" y="1951775"/>
            <a:ext cx="3863500" cy="2633804"/>
          </a:xfrm>
          <a:prstGeom prst="rect">
            <a:avLst/>
          </a:prstGeom>
          <a:noFill/>
          <a:ln>
            <a:noFill/>
          </a:ln>
        </p:spPr>
      </p:pic>
      <p:pic>
        <p:nvPicPr>
          <p:cNvPr id="1159" name="Google Shape;1159;p113"/>
          <p:cNvPicPr preferRelativeResize="0"/>
          <p:nvPr/>
        </p:nvPicPr>
        <p:blipFill>
          <a:blip r:embed="rId4">
            <a:alphaModFix/>
          </a:blip>
          <a:stretch>
            <a:fillRect/>
          </a:stretch>
        </p:blipFill>
        <p:spPr>
          <a:xfrm>
            <a:off x="5465390" y="2143125"/>
            <a:ext cx="3264611" cy="1166525"/>
          </a:xfrm>
          <a:prstGeom prst="rect">
            <a:avLst/>
          </a:prstGeom>
          <a:noFill/>
          <a:ln>
            <a:noFill/>
          </a:ln>
        </p:spPr>
      </p:pic>
      <p:sp>
        <p:nvSpPr>
          <p:cNvPr id="1160" name="Google Shape;1160;p113"/>
          <p:cNvSpPr/>
          <p:nvPr/>
        </p:nvSpPr>
        <p:spPr>
          <a:xfrm>
            <a:off x="4588800" y="2731425"/>
            <a:ext cx="546300" cy="2100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1" name="Google Shape;1161;p113"/>
          <p:cNvPicPr preferRelativeResize="0"/>
          <p:nvPr/>
        </p:nvPicPr>
        <p:blipFill>
          <a:blip r:embed="rId5">
            <a:alphaModFix/>
          </a:blip>
          <a:stretch>
            <a:fillRect/>
          </a:stretch>
        </p:blipFill>
        <p:spPr>
          <a:xfrm>
            <a:off x="4758000" y="3370851"/>
            <a:ext cx="4385999" cy="5311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65" name="Shape 1165"/>
        <p:cNvGrpSpPr/>
        <p:nvPr/>
      </p:nvGrpSpPr>
      <p:grpSpPr>
        <a:xfrm>
          <a:off x="0" y="0"/>
          <a:ext cx="0" cy="0"/>
          <a:chOff x="0" y="0"/>
          <a:chExt cx="0" cy="0"/>
        </a:xfrm>
      </p:grpSpPr>
      <p:sp>
        <p:nvSpPr>
          <p:cNvPr id="1166" name="Google Shape;1166;p1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One-Stage Method</a:t>
            </a:r>
            <a:endParaRPr/>
          </a:p>
        </p:txBody>
      </p:sp>
      <p:pic>
        <p:nvPicPr>
          <p:cNvPr id="1167" name="Google Shape;1167;p114"/>
          <p:cNvPicPr preferRelativeResize="0"/>
          <p:nvPr/>
        </p:nvPicPr>
        <p:blipFill>
          <a:blip r:embed="rId3">
            <a:alphaModFix/>
          </a:blip>
          <a:stretch>
            <a:fillRect/>
          </a:stretch>
        </p:blipFill>
        <p:spPr>
          <a:xfrm>
            <a:off x="1849099" y="1147225"/>
            <a:ext cx="5888325" cy="37066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71" name="Shape 1171"/>
        <p:cNvGrpSpPr/>
        <p:nvPr/>
      </p:nvGrpSpPr>
      <p:grpSpPr>
        <a:xfrm>
          <a:off x="0" y="0"/>
          <a:ext cx="0" cy="0"/>
          <a:chOff x="0" y="0"/>
          <a:chExt cx="0" cy="0"/>
        </a:xfrm>
      </p:grpSpPr>
      <p:sp>
        <p:nvSpPr>
          <p:cNvPr id="1172" name="Google Shape;1172;p1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Theoretical Guarantee</a:t>
            </a:r>
            <a:endParaRPr/>
          </a:p>
        </p:txBody>
      </p:sp>
      <p:pic>
        <p:nvPicPr>
          <p:cNvPr id="1173" name="Google Shape;1173;p115"/>
          <p:cNvPicPr preferRelativeResize="0"/>
          <p:nvPr/>
        </p:nvPicPr>
        <p:blipFill>
          <a:blip r:embed="rId3">
            <a:alphaModFix/>
          </a:blip>
          <a:stretch>
            <a:fillRect/>
          </a:stretch>
        </p:blipFill>
        <p:spPr>
          <a:xfrm>
            <a:off x="4572000" y="223604"/>
            <a:ext cx="3822449" cy="4626275"/>
          </a:xfrm>
          <a:prstGeom prst="rect">
            <a:avLst/>
          </a:prstGeom>
          <a:noFill/>
          <a:ln>
            <a:noFill/>
          </a:ln>
        </p:spPr>
      </p:pic>
      <p:sp>
        <p:nvSpPr>
          <p:cNvPr id="1174" name="Google Shape;1174;p115"/>
          <p:cNvSpPr txBox="1"/>
          <p:nvPr/>
        </p:nvSpPr>
        <p:spPr>
          <a:xfrm>
            <a:off x="3224650" y="4123525"/>
            <a:ext cx="14196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...recovered values are “close”</a:t>
            </a:r>
            <a:endParaRPr/>
          </a:p>
        </p:txBody>
      </p:sp>
      <p:grpSp>
        <p:nvGrpSpPr>
          <p:cNvPr id="1175" name="Google Shape;1175;p115"/>
          <p:cNvGrpSpPr/>
          <p:nvPr/>
        </p:nvGrpSpPr>
        <p:grpSpPr>
          <a:xfrm>
            <a:off x="3224650" y="1570675"/>
            <a:ext cx="4169825" cy="930975"/>
            <a:chOff x="3224650" y="1570675"/>
            <a:chExt cx="4169825" cy="930975"/>
          </a:xfrm>
        </p:grpSpPr>
        <p:sp>
          <p:nvSpPr>
            <p:cNvPr id="1176" name="Google Shape;1176;p115"/>
            <p:cNvSpPr txBox="1"/>
            <p:nvPr/>
          </p:nvSpPr>
          <p:spPr>
            <a:xfrm>
              <a:off x="3224650" y="2045950"/>
              <a:ext cx="14196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With enough samples...</a:t>
              </a:r>
              <a:endParaRPr/>
            </a:p>
          </p:txBody>
        </p:sp>
        <p:sp>
          <p:nvSpPr>
            <p:cNvPr id="1177" name="Google Shape;1177;p115"/>
            <p:cNvSpPr/>
            <p:nvPr/>
          </p:nvSpPr>
          <p:spPr>
            <a:xfrm>
              <a:off x="4755675" y="1570675"/>
              <a:ext cx="2638800" cy="212700"/>
            </a:xfrm>
            <a:prstGeom prst="rect">
              <a:avLst/>
            </a:prstGeom>
            <a:solidFill>
              <a:srgbClr val="CCA677">
                <a:alpha val="50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115"/>
          <p:cNvSpPr/>
          <p:nvPr/>
        </p:nvSpPr>
        <p:spPr>
          <a:xfrm>
            <a:off x="5033725" y="3868925"/>
            <a:ext cx="2853600" cy="981000"/>
          </a:xfrm>
          <a:prstGeom prst="rect">
            <a:avLst/>
          </a:prstGeom>
          <a:solidFill>
            <a:srgbClr val="CCA677">
              <a:alpha val="50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5"/>
          <p:cNvSpPr/>
          <p:nvPr/>
        </p:nvSpPr>
        <p:spPr>
          <a:xfrm>
            <a:off x="5466450" y="3509025"/>
            <a:ext cx="1419600" cy="149400"/>
          </a:xfrm>
          <a:prstGeom prst="rect">
            <a:avLst/>
          </a:prstGeom>
          <a:solidFill>
            <a:srgbClr val="CCA677">
              <a:alpha val="50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
                                        <p:tgtEl>
                                          <p:spTgt spid="1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
                                        <p:tgtEl>
                                          <p:spTgt spid="1178"/>
                                        </p:tgtEl>
                                      </p:cBhvr>
                                    </p:animEffect>
                                  </p:childTnLst>
                                </p:cTn>
                              </p:par>
                              <p:par>
                                <p:cTn fill="hold" nodeType="with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000"/>
                                        <p:tgtEl>
                                          <p:spTgt spid="1179"/>
                                        </p:tgtEl>
                                      </p:cBhvr>
                                    </p:animEffect>
                                  </p:childTnLst>
                                </p:cTn>
                              </p:par>
                              <p:par>
                                <p:cTn fill="hold" nodeType="with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83" name="Shape 1183"/>
        <p:cNvGrpSpPr/>
        <p:nvPr/>
      </p:nvGrpSpPr>
      <p:grpSpPr>
        <a:xfrm>
          <a:off x="0" y="0"/>
          <a:ext cx="0" cy="0"/>
          <a:chOff x="0" y="0"/>
          <a:chExt cx="0" cy="0"/>
        </a:xfrm>
      </p:grpSpPr>
      <p:sp>
        <p:nvSpPr>
          <p:cNvPr id="1184" name="Google Shape;1184;p1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Synthetic Dataset</a:t>
            </a:r>
            <a:endParaRPr/>
          </a:p>
        </p:txBody>
      </p:sp>
      <p:pic>
        <p:nvPicPr>
          <p:cNvPr id="1185" name="Google Shape;1185;p116"/>
          <p:cNvPicPr preferRelativeResize="0"/>
          <p:nvPr/>
        </p:nvPicPr>
        <p:blipFill>
          <a:blip r:embed="rId3">
            <a:alphaModFix/>
          </a:blip>
          <a:stretch>
            <a:fillRect/>
          </a:stretch>
        </p:blipFill>
        <p:spPr>
          <a:xfrm>
            <a:off x="928125" y="997075"/>
            <a:ext cx="7156067" cy="3354000"/>
          </a:xfrm>
          <a:prstGeom prst="rect">
            <a:avLst/>
          </a:prstGeom>
          <a:noFill/>
          <a:ln>
            <a:noFill/>
          </a:ln>
        </p:spPr>
      </p:pic>
      <p:sp>
        <p:nvSpPr>
          <p:cNvPr id="1186" name="Google Shape;1186;p1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90" name="Shape 1190"/>
        <p:cNvGrpSpPr/>
        <p:nvPr/>
      </p:nvGrpSpPr>
      <p:grpSpPr>
        <a:xfrm>
          <a:off x="0" y="0"/>
          <a:ext cx="0" cy="0"/>
          <a:chOff x="0" y="0"/>
          <a:chExt cx="0" cy="0"/>
        </a:xfrm>
      </p:grpSpPr>
      <p:sp>
        <p:nvSpPr>
          <p:cNvPr id="1191" name="Google Shape;1191;p1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Hotel Reviews</a:t>
            </a:r>
            <a:endParaRPr/>
          </a:p>
        </p:txBody>
      </p:sp>
      <p:sp>
        <p:nvSpPr>
          <p:cNvPr id="1192" name="Google Shape;1192;p1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93" name="Google Shape;1193;p117"/>
          <p:cNvPicPr preferRelativeResize="0"/>
          <p:nvPr/>
        </p:nvPicPr>
        <p:blipFill>
          <a:blip r:embed="rId3">
            <a:alphaModFix/>
          </a:blip>
          <a:stretch>
            <a:fillRect/>
          </a:stretch>
        </p:blipFill>
        <p:spPr>
          <a:xfrm>
            <a:off x="311700" y="993575"/>
            <a:ext cx="8295078" cy="335399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97" name="Shape 1197"/>
        <p:cNvGrpSpPr/>
        <p:nvPr/>
      </p:nvGrpSpPr>
      <p:grpSpPr>
        <a:xfrm>
          <a:off x="0" y="0"/>
          <a:ext cx="0" cy="0"/>
          <a:chOff x="0" y="0"/>
          <a:chExt cx="0" cy="0"/>
        </a:xfrm>
      </p:grpSpPr>
      <p:sp>
        <p:nvSpPr>
          <p:cNvPr id="1198" name="Google Shape;1198;p1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Movie Reviews</a:t>
            </a:r>
            <a:endParaRPr/>
          </a:p>
        </p:txBody>
      </p:sp>
      <p:sp>
        <p:nvSpPr>
          <p:cNvPr id="1199" name="Google Shape;1199;p1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00" name="Google Shape;1200;p118"/>
          <p:cNvPicPr preferRelativeResize="0"/>
          <p:nvPr/>
        </p:nvPicPr>
        <p:blipFill>
          <a:blip r:embed="rId3">
            <a:alphaModFix/>
          </a:blip>
          <a:stretch>
            <a:fillRect/>
          </a:stretch>
        </p:blipFill>
        <p:spPr>
          <a:xfrm>
            <a:off x="226925" y="1025300"/>
            <a:ext cx="8774201" cy="32180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04" name="Shape 1204"/>
        <p:cNvGrpSpPr/>
        <p:nvPr/>
      </p:nvGrpSpPr>
      <p:grpSpPr>
        <a:xfrm>
          <a:off x="0" y="0"/>
          <a:ext cx="0" cy="0"/>
          <a:chOff x="0" y="0"/>
          <a:chExt cx="0" cy="0"/>
        </a:xfrm>
      </p:grpSpPr>
      <p:sp>
        <p:nvSpPr>
          <p:cNvPr id="1205" name="Google Shape;1205;p1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Criticisms</a:t>
            </a:r>
            <a:endParaRPr/>
          </a:p>
        </p:txBody>
      </p:sp>
      <p:sp>
        <p:nvSpPr>
          <p:cNvPr id="1206" name="Google Shape;1206;p1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Theoretical results are very messy</a:t>
            </a:r>
            <a:endParaRPr/>
          </a:p>
          <a:p>
            <a:pPr indent="-342900" lvl="0" marL="457200" rtl="0" algn="l">
              <a:spcBef>
                <a:spcPts val="0"/>
              </a:spcBef>
              <a:spcAft>
                <a:spcPts val="0"/>
              </a:spcAft>
              <a:buSzPts val="1800"/>
              <a:buChar char="●"/>
            </a:pPr>
            <a:r>
              <a:rPr lang="en"/>
              <a:t>Have to make some possibly unrealistic assumptions, eg. topic distribution vectors are linearly independent</a:t>
            </a:r>
            <a:endParaRPr/>
          </a:p>
          <a:p>
            <a:pPr indent="-342900" lvl="0" marL="457200" rtl="0" algn="l">
              <a:spcBef>
                <a:spcPts val="0"/>
              </a:spcBef>
              <a:spcAft>
                <a:spcPts val="0"/>
              </a:spcAft>
              <a:buSzPts val="1800"/>
              <a:buChar char="●"/>
            </a:pPr>
            <a:r>
              <a:rPr lang="en"/>
              <a:t>Robust tensor decomposition fails when topic number is greater than 9</a:t>
            </a:r>
            <a:endParaRPr/>
          </a:p>
          <a:p>
            <a:pPr indent="-342900" lvl="0" marL="457200" rtl="0" algn="l">
              <a:spcBef>
                <a:spcPts val="0"/>
              </a:spcBef>
              <a:spcAft>
                <a:spcPts val="0"/>
              </a:spcAft>
              <a:buSzPts val="1800"/>
              <a:buChar char="●"/>
            </a:pPr>
            <a:r>
              <a:rPr lang="en"/>
              <a:t>Intuition behind what robust tensor decomposition is doing, and why it works?</a:t>
            </a:r>
            <a:endParaRPr/>
          </a:p>
          <a:p>
            <a:pPr indent="-342900" lvl="0" marL="457200" rtl="0" algn="l">
              <a:spcBef>
                <a:spcPts val="0"/>
              </a:spcBef>
              <a:spcAft>
                <a:spcPts val="0"/>
              </a:spcAft>
              <a:buSzPts val="1800"/>
              <a:buChar char="●"/>
            </a:pPr>
            <a:r>
              <a:rPr lang="en"/>
              <a:t>Notion of supervised data is restricted; must be linear combination of topics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210" name="Shape 1210"/>
        <p:cNvGrpSpPr/>
        <p:nvPr/>
      </p:nvGrpSpPr>
      <p:grpSpPr>
        <a:xfrm>
          <a:off x="0" y="0"/>
          <a:ext cx="0" cy="0"/>
          <a:chOff x="0" y="0"/>
          <a:chExt cx="0" cy="0"/>
        </a:xfrm>
      </p:grpSpPr>
      <p:sp>
        <p:nvSpPr>
          <p:cNvPr id="1211" name="Google Shape;1211;p1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Questions </a:t>
            </a:r>
            <a:endParaRPr/>
          </a:p>
        </p:txBody>
      </p:sp>
      <p:sp>
        <p:nvSpPr>
          <p:cNvPr id="1212" name="Google Shape;1212;p1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are some corpuses/applications where supervised topic modeling applies? </a:t>
            </a:r>
            <a:endParaRPr/>
          </a:p>
          <a:p>
            <a:pPr indent="-342900" lvl="0" marL="457200" rtl="0" algn="l">
              <a:spcBef>
                <a:spcPts val="0"/>
              </a:spcBef>
              <a:spcAft>
                <a:spcPts val="0"/>
              </a:spcAft>
              <a:buSzPts val="1800"/>
              <a:buChar char="●"/>
            </a:pPr>
            <a:r>
              <a:rPr lang="en"/>
              <a:t>What are some examples of supervised  information, which might be a linear function of constituent topics?</a:t>
            </a:r>
            <a:endParaRPr/>
          </a:p>
          <a:p>
            <a:pPr indent="-342900" lvl="0" marL="457200" rtl="0" algn="l">
              <a:spcBef>
                <a:spcPts val="0"/>
              </a:spcBef>
              <a:spcAft>
                <a:spcPts val="0"/>
              </a:spcAft>
              <a:buSzPts val="1800"/>
              <a:buChar char="●"/>
            </a:pPr>
            <a:r>
              <a:rPr lang="en"/>
              <a:t>What other sorts of supervised information might appear in NLP (i.e. anything, not necessarily a linear combination of the topics)? How would it fit into the standard LDA model?</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216" name="Shape 1216"/>
        <p:cNvGrpSpPr/>
        <p:nvPr/>
      </p:nvGrpSpPr>
      <p:grpSpPr>
        <a:xfrm>
          <a:off x="0" y="0"/>
          <a:ext cx="0" cy="0"/>
          <a:chOff x="0" y="0"/>
          <a:chExt cx="0" cy="0"/>
        </a:xfrm>
      </p:grpSpPr>
      <p:sp>
        <p:nvSpPr>
          <p:cNvPr id="1217" name="Google Shape;1217;p121"/>
          <p:cNvSpPr txBox="1"/>
          <p:nvPr>
            <p:ph type="ctrTitle"/>
          </p:nvPr>
        </p:nvSpPr>
        <p:spPr>
          <a:xfrm>
            <a:off x="0" y="1906875"/>
            <a:ext cx="91440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Diversity in Spectral Learning for</a:t>
            </a:r>
            <a:endParaRPr sz="5500"/>
          </a:p>
          <a:p>
            <a:pPr indent="0" lvl="0" marL="0" rtl="0" algn="ctr">
              <a:spcBef>
                <a:spcPts val="0"/>
              </a:spcBef>
              <a:spcAft>
                <a:spcPts val="0"/>
              </a:spcAft>
              <a:buNone/>
            </a:pPr>
            <a:r>
              <a:rPr lang="en" sz="5500"/>
              <a:t>Natural Language Parsing</a:t>
            </a:r>
            <a:endParaRPr sz="5500"/>
          </a:p>
        </p:txBody>
      </p:sp>
      <p:sp>
        <p:nvSpPr>
          <p:cNvPr id="1218" name="Google Shape;1218;p121"/>
          <p:cNvSpPr txBox="1"/>
          <p:nvPr>
            <p:ph idx="1" type="subTitle"/>
          </p:nvPr>
        </p:nvSpPr>
        <p:spPr>
          <a:xfrm>
            <a:off x="2241900" y="3375488"/>
            <a:ext cx="46602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Narayan, Cohen (Edinburgh) EMNLP 2015</a:t>
            </a:r>
            <a:endParaRPr i="1"/>
          </a:p>
        </p:txBody>
      </p:sp>
      <p:sp>
        <p:nvSpPr>
          <p:cNvPr id="1219" name="Google Shape;1219;p121"/>
          <p:cNvSpPr txBox="1"/>
          <p:nvPr>
            <p:ph idx="1" type="subTitle"/>
          </p:nvPr>
        </p:nvSpPr>
        <p:spPr>
          <a:xfrm>
            <a:off x="7960800" y="4617900"/>
            <a:ext cx="11832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Paper #4</a:t>
            </a:r>
            <a:endParaRPr/>
          </a:p>
        </p:txBody>
      </p:sp>
      <p:sp>
        <p:nvSpPr>
          <p:cNvPr id="1220" name="Google Shape;1220;p121"/>
          <p:cNvSpPr txBox="1"/>
          <p:nvPr>
            <p:ph idx="1" type="subTitle"/>
          </p:nvPr>
        </p:nvSpPr>
        <p:spPr>
          <a:xfrm>
            <a:off x="0" y="4617900"/>
            <a:ext cx="39258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Spectral Learning for Dependency Parsing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SVD Application: Principal Component Analysis</a:t>
            </a:r>
            <a:endParaRPr/>
          </a:p>
        </p:txBody>
      </p:sp>
      <p:sp>
        <p:nvSpPr>
          <p:cNvPr id="191" name="Google Shape;191;p23"/>
          <p:cNvSpPr/>
          <p:nvPr/>
        </p:nvSpPr>
        <p:spPr>
          <a:xfrm>
            <a:off x="1685038" y="1811475"/>
            <a:ext cx="1621500" cy="188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3607650" y="1811475"/>
            <a:ext cx="1928700" cy="16023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5837350" y="1811475"/>
            <a:ext cx="2173800" cy="1456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txBox="1"/>
          <p:nvPr/>
        </p:nvSpPr>
        <p:spPr>
          <a:xfrm>
            <a:off x="3735275" y="291502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195" name="Google Shape;195;p23"/>
          <p:cNvSpPr txBox="1"/>
          <p:nvPr/>
        </p:nvSpPr>
        <p:spPr>
          <a:xfrm>
            <a:off x="5174225" y="19128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pic>
        <p:nvPicPr>
          <p:cNvPr id="196" name="Google Shape;196;p23"/>
          <p:cNvPicPr preferRelativeResize="0"/>
          <p:nvPr/>
        </p:nvPicPr>
        <p:blipFill>
          <a:blip r:embed="rId3">
            <a:alphaModFix/>
          </a:blip>
          <a:stretch>
            <a:fillRect/>
          </a:stretch>
        </p:blipFill>
        <p:spPr>
          <a:xfrm>
            <a:off x="3735275" y="1912875"/>
            <a:ext cx="234725" cy="162500"/>
          </a:xfrm>
          <a:prstGeom prst="rect">
            <a:avLst/>
          </a:prstGeom>
          <a:noFill/>
          <a:ln>
            <a:noFill/>
          </a:ln>
        </p:spPr>
      </p:pic>
      <p:pic>
        <p:nvPicPr>
          <p:cNvPr id="197" name="Google Shape;197;p23"/>
          <p:cNvPicPr preferRelativeResize="0"/>
          <p:nvPr/>
        </p:nvPicPr>
        <p:blipFill>
          <a:blip r:embed="rId4">
            <a:alphaModFix/>
          </a:blip>
          <a:stretch>
            <a:fillRect/>
          </a:stretch>
        </p:blipFill>
        <p:spPr>
          <a:xfrm>
            <a:off x="4072175" y="2145425"/>
            <a:ext cx="234725" cy="156483"/>
          </a:xfrm>
          <a:prstGeom prst="rect">
            <a:avLst/>
          </a:prstGeom>
          <a:noFill/>
          <a:ln>
            <a:noFill/>
          </a:ln>
        </p:spPr>
      </p:pic>
      <p:sp>
        <p:nvSpPr>
          <p:cNvPr id="198" name="Google Shape;198;p23"/>
          <p:cNvSpPr txBox="1"/>
          <p:nvPr/>
        </p:nvSpPr>
        <p:spPr>
          <a:xfrm>
            <a:off x="4281450" y="214542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
        <p:nvSpPr>
          <p:cNvPr id="199" name="Google Shape;199;p23"/>
          <p:cNvSpPr txBox="1"/>
          <p:nvPr/>
        </p:nvSpPr>
        <p:spPr>
          <a:xfrm>
            <a:off x="4526100" y="241935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
        <p:nvSpPr>
          <p:cNvPr id="200" name="Google Shape;200;p23"/>
          <p:cNvSpPr txBox="1"/>
          <p:nvPr/>
        </p:nvSpPr>
        <p:spPr>
          <a:xfrm>
            <a:off x="4863000" y="268642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cxnSp>
        <p:nvCxnSpPr>
          <p:cNvPr id="201" name="Google Shape;201;p23"/>
          <p:cNvCxnSpPr/>
          <p:nvPr/>
        </p:nvCxnSpPr>
        <p:spPr>
          <a:xfrm>
            <a:off x="2118675" y="1912875"/>
            <a:ext cx="8700" cy="1664100"/>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23"/>
          <p:cNvCxnSpPr/>
          <p:nvPr/>
        </p:nvCxnSpPr>
        <p:spPr>
          <a:xfrm>
            <a:off x="2860863" y="1912875"/>
            <a:ext cx="8700" cy="166410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23"/>
          <p:cNvCxnSpPr/>
          <p:nvPr/>
        </p:nvCxnSpPr>
        <p:spPr>
          <a:xfrm>
            <a:off x="5944450" y="2145425"/>
            <a:ext cx="1928700" cy="102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23"/>
          <p:cNvCxnSpPr/>
          <p:nvPr/>
        </p:nvCxnSpPr>
        <p:spPr>
          <a:xfrm>
            <a:off x="6029325" y="2952263"/>
            <a:ext cx="1928700" cy="10200"/>
          </a:xfrm>
          <a:prstGeom prst="straightConnector1">
            <a:avLst/>
          </a:prstGeom>
          <a:noFill/>
          <a:ln cap="flat" cmpd="sng" w="9525">
            <a:solidFill>
              <a:schemeClr val="dk2"/>
            </a:solidFill>
            <a:prstDash val="solid"/>
            <a:round/>
            <a:headEnd len="med" w="med" type="none"/>
            <a:tailEnd len="med" w="med" type="none"/>
          </a:ln>
        </p:spPr>
      </p:cxnSp>
      <p:pic>
        <p:nvPicPr>
          <p:cNvPr id="205" name="Google Shape;205;p23"/>
          <p:cNvPicPr preferRelativeResize="0"/>
          <p:nvPr/>
        </p:nvPicPr>
        <p:blipFill>
          <a:blip r:embed="rId5">
            <a:alphaModFix/>
          </a:blip>
          <a:stretch>
            <a:fillRect/>
          </a:stretch>
        </p:blipFill>
        <p:spPr>
          <a:xfrm>
            <a:off x="1811975" y="2592524"/>
            <a:ext cx="144386" cy="304800"/>
          </a:xfrm>
          <a:prstGeom prst="rect">
            <a:avLst/>
          </a:prstGeom>
          <a:noFill/>
          <a:ln>
            <a:noFill/>
          </a:ln>
        </p:spPr>
      </p:pic>
      <p:pic>
        <p:nvPicPr>
          <p:cNvPr id="206" name="Google Shape;206;p23"/>
          <p:cNvPicPr preferRelativeResize="0"/>
          <p:nvPr/>
        </p:nvPicPr>
        <p:blipFill>
          <a:blip r:embed="rId6">
            <a:alphaModFix/>
          </a:blip>
          <a:stretch>
            <a:fillRect/>
          </a:stretch>
        </p:blipFill>
        <p:spPr>
          <a:xfrm>
            <a:off x="6755275" y="1871950"/>
            <a:ext cx="288900" cy="231120"/>
          </a:xfrm>
          <a:prstGeom prst="rect">
            <a:avLst/>
          </a:prstGeom>
          <a:noFill/>
          <a:ln>
            <a:noFill/>
          </a:ln>
        </p:spPr>
      </p:pic>
      <p:sp>
        <p:nvSpPr>
          <p:cNvPr id="207" name="Google Shape;207;p23"/>
          <p:cNvSpPr txBox="1"/>
          <p:nvPr/>
        </p:nvSpPr>
        <p:spPr>
          <a:xfrm>
            <a:off x="2288750" y="2592525"/>
            <a:ext cx="1017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 . .</a:t>
            </a:r>
            <a:endParaRPr sz="2000"/>
          </a:p>
        </p:txBody>
      </p:sp>
      <p:sp>
        <p:nvSpPr>
          <p:cNvPr id="208" name="Google Shape;208;p23"/>
          <p:cNvSpPr txBox="1"/>
          <p:nvPr/>
        </p:nvSpPr>
        <p:spPr>
          <a:xfrm>
            <a:off x="6714450" y="1897350"/>
            <a:ext cx="1017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 </a:t>
            </a:r>
            <a:endParaRPr sz="2000"/>
          </a:p>
          <a:p>
            <a:pPr indent="0" lvl="0" marL="0" rtl="0" algn="l">
              <a:spcBef>
                <a:spcPts val="0"/>
              </a:spcBef>
              <a:spcAft>
                <a:spcPts val="0"/>
              </a:spcAft>
              <a:buNone/>
            </a:pPr>
            <a:r>
              <a:rPr lang="en" sz="2000"/>
              <a:t>.</a:t>
            </a:r>
            <a:endParaRPr sz="2000"/>
          </a:p>
          <a:p>
            <a:pPr indent="0" lvl="0" marL="0" rtl="0" algn="l">
              <a:spcBef>
                <a:spcPts val="0"/>
              </a:spcBef>
              <a:spcAft>
                <a:spcPts val="0"/>
              </a:spcAft>
              <a:buNone/>
            </a:pPr>
            <a:r>
              <a:rPr lang="en" sz="2000"/>
              <a:t>.</a:t>
            </a:r>
            <a:endParaRPr sz="2000"/>
          </a:p>
        </p:txBody>
      </p:sp>
      <p:sp>
        <p:nvSpPr>
          <p:cNvPr id="209" name="Google Shape;209;p23"/>
          <p:cNvSpPr txBox="1"/>
          <p:nvPr/>
        </p:nvSpPr>
        <p:spPr>
          <a:xfrm>
            <a:off x="2573550" y="4250550"/>
            <a:ext cx="2044800" cy="2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Principal components</a:t>
            </a:r>
            <a:endParaRPr/>
          </a:p>
          <a:p>
            <a:pPr indent="0" lvl="0" marL="0" rtl="0" algn="ctr">
              <a:spcBef>
                <a:spcPts val="0"/>
              </a:spcBef>
              <a:spcAft>
                <a:spcPts val="0"/>
              </a:spcAft>
              <a:buNone/>
            </a:pPr>
            <a:r>
              <a:rPr lang="en"/>
              <a:t>(after centering):</a:t>
            </a:r>
            <a:endParaRPr/>
          </a:p>
        </p:txBody>
      </p:sp>
      <p:pic>
        <p:nvPicPr>
          <p:cNvPr id="210" name="Google Shape;210;p23"/>
          <p:cNvPicPr preferRelativeResize="0"/>
          <p:nvPr/>
        </p:nvPicPr>
        <p:blipFill>
          <a:blip r:embed="rId7">
            <a:alphaModFix/>
          </a:blip>
          <a:stretch>
            <a:fillRect/>
          </a:stretch>
        </p:blipFill>
        <p:spPr>
          <a:xfrm>
            <a:off x="5123700" y="3105889"/>
            <a:ext cx="234725" cy="162502"/>
          </a:xfrm>
          <a:prstGeom prst="rect">
            <a:avLst/>
          </a:prstGeom>
          <a:noFill/>
          <a:ln>
            <a:noFill/>
          </a:ln>
        </p:spPr>
      </p:pic>
      <p:pic>
        <p:nvPicPr>
          <p:cNvPr id="211" name="Google Shape;211;p23"/>
          <p:cNvPicPr preferRelativeResize="0"/>
          <p:nvPr/>
        </p:nvPicPr>
        <p:blipFill>
          <a:blip r:embed="rId8">
            <a:alphaModFix/>
          </a:blip>
          <a:stretch>
            <a:fillRect/>
          </a:stretch>
        </p:blipFill>
        <p:spPr>
          <a:xfrm>
            <a:off x="3020875" y="2592525"/>
            <a:ext cx="144375" cy="304792"/>
          </a:xfrm>
          <a:prstGeom prst="rect">
            <a:avLst/>
          </a:prstGeom>
          <a:noFill/>
          <a:ln>
            <a:noFill/>
          </a:ln>
        </p:spPr>
      </p:pic>
      <p:pic>
        <p:nvPicPr>
          <p:cNvPr id="212" name="Google Shape;212;p23"/>
          <p:cNvPicPr preferRelativeResize="0"/>
          <p:nvPr/>
        </p:nvPicPr>
        <p:blipFill>
          <a:blip r:embed="rId9">
            <a:alphaModFix/>
          </a:blip>
          <a:stretch>
            <a:fillRect/>
          </a:stretch>
        </p:blipFill>
        <p:spPr>
          <a:xfrm>
            <a:off x="6755275" y="2991225"/>
            <a:ext cx="288900" cy="231120"/>
          </a:xfrm>
          <a:prstGeom prst="rect">
            <a:avLst/>
          </a:prstGeom>
          <a:noFill/>
          <a:ln>
            <a:noFill/>
          </a:ln>
        </p:spPr>
      </p:pic>
      <p:pic>
        <p:nvPicPr>
          <p:cNvPr id="213" name="Google Shape;213;p23"/>
          <p:cNvPicPr preferRelativeResize="0"/>
          <p:nvPr/>
        </p:nvPicPr>
        <p:blipFill>
          <a:blip r:embed="rId10">
            <a:alphaModFix/>
          </a:blip>
          <a:stretch>
            <a:fillRect/>
          </a:stretch>
        </p:blipFill>
        <p:spPr>
          <a:xfrm>
            <a:off x="3541925" y="1178800"/>
            <a:ext cx="2173800" cy="336155"/>
          </a:xfrm>
          <a:prstGeom prst="rect">
            <a:avLst/>
          </a:prstGeom>
          <a:noFill/>
          <a:ln>
            <a:noFill/>
          </a:ln>
        </p:spPr>
      </p:pic>
      <p:sp>
        <p:nvSpPr>
          <p:cNvPr id="214" name="Google Shape;214;p23"/>
          <p:cNvSpPr/>
          <p:nvPr/>
        </p:nvSpPr>
        <p:spPr>
          <a:xfrm rot="-5400000">
            <a:off x="3422675" y="2102375"/>
            <a:ext cx="232200" cy="38832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3"/>
          <p:cNvPicPr preferRelativeResize="0"/>
          <p:nvPr/>
        </p:nvPicPr>
        <p:blipFill>
          <a:blip r:embed="rId3">
            <a:alphaModFix/>
          </a:blip>
          <a:stretch>
            <a:fillRect/>
          </a:stretch>
        </p:blipFill>
        <p:spPr>
          <a:xfrm>
            <a:off x="4618350" y="4553775"/>
            <a:ext cx="234725" cy="162500"/>
          </a:xfrm>
          <a:prstGeom prst="rect">
            <a:avLst/>
          </a:prstGeom>
          <a:noFill/>
          <a:ln>
            <a:noFill/>
          </a:ln>
        </p:spPr>
      </p:pic>
      <p:pic>
        <p:nvPicPr>
          <p:cNvPr id="216" name="Google Shape;216;p23"/>
          <p:cNvPicPr preferRelativeResize="0"/>
          <p:nvPr/>
        </p:nvPicPr>
        <p:blipFill>
          <a:blip r:embed="rId5">
            <a:alphaModFix/>
          </a:blip>
          <a:stretch>
            <a:fillRect/>
          </a:stretch>
        </p:blipFill>
        <p:spPr>
          <a:xfrm>
            <a:off x="4906700" y="4411474"/>
            <a:ext cx="144386" cy="304800"/>
          </a:xfrm>
          <a:prstGeom prst="rect">
            <a:avLst/>
          </a:prstGeom>
          <a:noFill/>
          <a:ln>
            <a:noFill/>
          </a:ln>
        </p:spPr>
      </p:pic>
      <p:sp>
        <p:nvSpPr>
          <p:cNvPr id="217" name="Google Shape;217;p23"/>
          <p:cNvSpPr txBox="1"/>
          <p:nvPr/>
        </p:nvSpPr>
        <p:spPr>
          <a:xfrm>
            <a:off x="5148550" y="4411475"/>
            <a:ext cx="1017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 . .</a:t>
            </a:r>
            <a:endParaRPr sz="2000"/>
          </a:p>
        </p:txBody>
      </p:sp>
      <p:pic>
        <p:nvPicPr>
          <p:cNvPr id="218" name="Google Shape;218;p23"/>
          <p:cNvPicPr preferRelativeResize="0"/>
          <p:nvPr/>
        </p:nvPicPr>
        <p:blipFill>
          <a:blip r:embed="rId7">
            <a:alphaModFix/>
          </a:blip>
          <a:stretch>
            <a:fillRect/>
          </a:stretch>
        </p:blipFill>
        <p:spPr>
          <a:xfrm>
            <a:off x="5701513" y="4553764"/>
            <a:ext cx="234725" cy="162502"/>
          </a:xfrm>
          <a:prstGeom prst="rect">
            <a:avLst/>
          </a:prstGeom>
          <a:noFill/>
          <a:ln>
            <a:noFill/>
          </a:ln>
        </p:spPr>
      </p:pic>
      <p:pic>
        <p:nvPicPr>
          <p:cNvPr id="219" name="Google Shape;219;p23"/>
          <p:cNvPicPr preferRelativeResize="0"/>
          <p:nvPr/>
        </p:nvPicPr>
        <p:blipFill>
          <a:blip r:embed="rId8">
            <a:alphaModFix/>
          </a:blip>
          <a:stretch>
            <a:fillRect/>
          </a:stretch>
        </p:blipFill>
        <p:spPr>
          <a:xfrm>
            <a:off x="5975400" y="4411475"/>
            <a:ext cx="144375" cy="30479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24" name="Shape 1224"/>
        <p:cNvGrpSpPr/>
        <p:nvPr/>
      </p:nvGrpSpPr>
      <p:grpSpPr>
        <a:xfrm>
          <a:off x="0" y="0"/>
          <a:ext cx="0" cy="0"/>
          <a:chOff x="0" y="0"/>
          <a:chExt cx="0" cy="0"/>
        </a:xfrm>
      </p:grpSpPr>
      <p:sp>
        <p:nvSpPr>
          <p:cNvPr id="1225" name="Google Shape;1225;p1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PCFGs for Parsing</a:t>
            </a:r>
            <a:endParaRPr/>
          </a:p>
        </p:txBody>
      </p:sp>
      <p:sp>
        <p:nvSpPr>
          <p:cNvPr id="1226" name="Google Shape;1226;p122"/>
          <p:cNvSpPr txBox="1"/>
          <p:nvPr>
            <p:ph idx="1" type="body"/>
          </p:nvPr>
        </p:nvSpPr>
        <p:spPr>
          <a:xfrm>
            <a:off x="311700" y="1225225"/>
            <a:ext cx="30795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Defined by: </a:t>
            </a:r>
            <a:endParaRPr/>
          </a:p>
          <a:p>
            <a:pPr indent="0" lvl="0" marL="0" rtl="0" algn="l">
              <a:spcBef>
                <a:spcPts val="1600"/>
              </a:spcBef>
              <a:spcAft>
                <a:spcPts val="1600"/>
              </a:spcAft>
              <a:buNone/>
            </a:pPr>
            <a:r>
              <a:rPr lang="en"/>
              <a:t>(1) nonterminal symbols (2) terminal symbols        (3) production rules          (4) start symbol                 (5) probabilities for each production rule</a:t>
            </a:r>
            <a:endParaRPr/>
          </a:p>
        </p:txBody>
      </p:sp>
      <p:pic>
        <p:nvPicPr>
          <p:cNvPr id="1227" name="Google Shape;1227;p122"/>
          <p:cNvPicPr preferRelativeResize="0"/>
          <p:nvPr/>
        </p:nvPicPr>
        <p:blipFill>
          <a:blip r:embed="rId3">
            <a:alphaModFix/>
          </a:blip>
          <a:stretch>
            <a:fillRect/>
          </a:stretch>
        </p:blipFill>
        <p:spPr>
          <a:xfrm>
            <a:off x="3338599" y="1225224"/>
            <a:ext cx="4749101" cy="3561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31" name="Shape 1231"/>
        <p:cNvGrpSpPr/>
        <p:nvPr/>
      </p:nvGrpSpPr>
      <p:grpSpPr>
        <a:xfrm>
          <a:off x="0" y="0"/>
          <a:ext cx="0" cy="0"/>
          <a:chOff x="0" y="0"/>
          <a:chExt cx="0" cy="0"/>
        </a:xfrm>
      </p:grpSpPr>
      <p:sp>
        <p:nvSpPr>
          <p:cNvPr id="1232" name="Google Shape;1232;p1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Latent </a:t>
            </a:r>
            <a:r>
              <a:rPr lang="en"/>
              <a:t>PCFGs for Parsing</a:t>
            </a:r>
            <a:endParaRPr/>
          </a:p>
        </p:txBody>
      </p:sp>
      <p:sp>
        <p:nvSpPr>
          <p:cNvPr id="1233" name="Google Shape;1233;p123"/>
          <p:cNvSpPr txBox="1"/>
          <p:nvPr>
            <p:ph idx="1" type="body"/>
          </p:nvPr>
        </p:nvSpPr>
        <p:spPr>
          <a:xfrm>
            <a:off x="311700" y="1225225"/>
            <a:ext cx="30795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each non-terminal associated with a latent state, which provides context information </a:t>
            </a:r>
            <a:endParaRPr/>
          </a:p>
          <a:p>
            <a:pPr indent="0" lvl="0" marL="0" rtl="0" algn="l">
              <a:spcBef>
                <a:spcPts val="1600"/>
              </a:spcBef>
              <a:spcAft>
                <a:spcPts val="0"/>
              </a:spcAft>
              <a:buClr>
                <a:schemeClr val="dk1"/>
              </a:buClr>
              <a:buSzPts val="1100"/>
              <a:buFont typeface="Arial"/>
              <a:buNone/>
            </a:pPr>
            <a:r>
              <a:rPr lang="en"/>
              <a:t>2013: Cohen et al. present spectral algorithm for learning L-PCFGs, show that it outperforms expectation-maximization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34" name="Google Shape;1234;p123"/>
          <p:cNvPicPr preferRelativeResize="0"/>
          <p:nvPr/>
        </p:nvPicPr>
        <p:blipFill>
          <a:blip r:embed="rId3">
            <a:alphaModFix/>
          </a:blip>
          <a:stretch>
            <a:fillRect/>
          </a:stretch>
        </p:blipFill>
        <p:spPr>
          <a:xfrm>
            <a:off x="3438450" y="1413525"/>
            <a:ext cx="5448000" cy="222549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38" name="Shape 1238"/>
        <p:cNvGrpSpPr/>
        <p:nvPr/>
      </p:nvGrpSpPr>
      <p:grpSpPr>
        <a:xfrm>
          <a:off x="0" y="0"/>
          <a:ext cx="0" cy="0"/>
          <a:chOff x="0" y="0"/>
          <a:chExt cx="0" cy="0"/>
        </a:xfrm>
      </p:grpSpPr>
      <p:sp>
        <p:nvSpPr>
          <p:cNvPr id="1239" name="Google Shape;1239;p1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Paper Summary</a:t>
            </a:r>
            <a:endParaRPr/>
          </a:p>
        </p:txBody>
      </p:sp>
      <p:sp>
        <p:nvSpPr>
          <p:cNvPr id="1240" name="Google Shape;1240;p1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Use spectral clustering to indirectly learn L-PCFGs, and add noise to obtain diverse parses for improved accuracy</a:t>
            </a:r>
            <a:endParaRPr i="1"/>
          </a:p>
          <a:p>
            <a:pPr indent="-342900" lvl="0" marL="457200" rtl="0" algn="l">
              <a:spcBef>
                <a:spcPts val="1600"/>
              </a:spcBef>
              <a:spcAft>
                <a:spcPts val="0"/>
              </a:spcAft>
              <a:buSzPts val="1800"/>
              <a:buChar char="●"/>
            </a:pPr>
            <a:r>
              <a:rPr lang="en"/>
              <a:t>Initial, intuitive spectral clustering algorithm for learning L-PCFGs</a:t>
            </a:r>
            <a:endParaRPr/>
          </a:p>
          <a:p>
            <a:pPr indent="-342900" lvl="0" marL="457200" rtl="0" algn="l">
              <a:spcBef>
                <a:spcPts val="0"/>
              </a:spcBef>
              <a:spcAft>
                <a:spcPts val="0"/>
              </a:spcAft>
              <a:buSzPts val="1800"/>
              <a:buChar char="●"/>
            </a:pPr>
            <a:r>
              <a:rPr lang="en"/>
              <a:t>After observing the diversity of its estimates, the authors decided to seed the algorithm with different types of random noise</a:t>
            </a:r>
            <a:endParaRPr/>
          </a:p>
          <a:p>
            <a:pPr indent="-342900" lvl="0" marL="457200" rtl="0" algn="l">
              <a:spcBef>
                <a:spcPts val="0"/>
              </a:spcBef>
              <a:spcAft>
                <a:spcPts val="0"/>
              </a:spcAft>
              <a:buSzPts val="1800"/>
              <a:buChar char="●"/>
            </a:pPr>
            <a:r>
              <a:rPr lang="en"/>
              <a:t>They combine the diverse results from each noise scheme to obtain a final parse, improving accuracy over the clustering algorithm alone</a:t>
            </a:r>
            <a:endParaRPr/>
          </a:p>
        </p:txBody>
      </p:sp>
      <p:sp>
        <p:nvSpPr>
          <p:cNvPr id="1241" name="Google Shape;1241;p124"/>
          <p:cNvSpPr txBox="1"/>
          <p:nvPr/>
        </p:nvSpPr>
        <p:spPr>
          <a:xfrm>
            <a:off x="2408500" y="1893125"/>
            <a:ext cx="5878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1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Inside and Outside Trees</a:t>
            </a:r>
            <a:endParaRPr/>
          </a:p>
        </p:txBody>
      </p:sp>
      <p:pic>
        <p:nvPicPr>
          <p:cNvPr id="1247" name="Google Shape;1247;p125"/>
          <p:cNvPicPr preferRelativeResize="0"/>
          <p:nvPr/>
        </p:nvPicPr>
        <p:blipFill>
          <a:blip r:embed="rId3">
            <a:alphaModFix/>
          </a:blip>
          <a:stretch>
            <a:fillRect/>
          </a:stretch>
        </p:blipFill>
        <p:spPr>
          <a:xfrm>
            <a:off x="1768516" y="1070775"/>
            <a:ext cx="5424210" cy="36629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1" name="Shape 1251"/>
        <p:cNvGrpSpPr/>
        <p:nvPr/>
      </p:nvGrpSpPr>
      <p:grpSpPr>
        <a:xfrm>
          <a:off x="0" y="0"/>
          <a:ext cx="0" cy="0"/>
          <a:chOff x="0" y="0"/>
          <a:chExt cx="0" cy="0"/>
        </a:xfrm>
      </p:grpSpPr>
      <p:sp>
        <p:nvSpPr>
          <p:cNvPr id="1252" name="Google Shape;1252;p1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Inside and Outside Trees</a:t>
            </a:r>
            <a:endParaRPr/>
          </a:p>
        </p:txBody>
      </p:sp>
      <p:sp>
        <p:nvSpPr>
          <p:cNvPr id="1253" name="Google Shape;1253;p1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L-PCFG model: inside and outside trees of a non-terminal </a:t>
            </a:r>
            <a:r>
              <a:rPr i="1" lang="en"/>
              <a:t>a</a:t>
            </a:r>
            <a:r>
              <a:rPr lang="en"/>
              <a:t> are </a:t>
            </a:r>
            <a:r>
              <a:rPr b="1" lang="en"/>
              <a:t>conditionally independent</a:t>
            </a:r>
            <a:r>
              <a:rPr lang="en"/>
              <a:t>, i.e. when latent state is known. </a:t>
            </a:r>
            <a:endParaRPr/>
          </a:p>
          <a:p>
            <a:pPr indent="0" lvl="0" marL="0" rtl="0" algn="l">
              <a:spcBef>
                <a:spcPts val="1600"/>
              </a:spcBef>
              <a:spcAft>
                <a:spcPts val="0"/>
              </a:spcAft>
              <a:buNone/>
            </a:pPr>
            <a:r>
              <a:rPr lang="en"/>
              <a:t>So, latent state should be identifiable precisely by patterns that co-occur in inside and outside trees.</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xEl>
                                              <p:pRg end="0" st="0"/>
                                            </p:txEl>
                                          </p:spTgt>
                                        </p:tgtEl>
                                        <p:attrNameLst>
                                          <p:attrName>style.visibility</p:attrName>
                                        </p:attrNameLst>
                                      </p:cBhvr>
                                      <p:to>
                                        <p:strVal val="visible"/>
                                      </p:to>
                                    </p:set>
                                    <p:animEffect filter="fade" transition="in">
                                      <p:cBhvr>
                                        <p:cTn dur="1"/>
                                        <p:tgtEl>
                                          <p:spTgt spid="1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xEl>
                                              <p:pRg end="1" st="1"/>
                                            </p:txEl>
                                          </p:spTgt>
                                        </p:tgtEl>
                                        <p:attrNameLst>
                                          <p:attrName>style.visibility</p:attrName>
                                        </p:attrNameLst>
                                      </p:cBhvr>
                                      <p:to>
                                        <p:strVal val="visible"/>
                                      </p:to>
                                    </p:set>
                                    <p:animEffect filter="fade" transition="in">
                                      <p:cBhvr>
                                        <p:cTn dur="1"/>
                                        <p:tgtEl>
                                          <p:spTgt spid="1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xEl>
                                              <p:pRg end="2" st="2"/>
                                            </p:txEl>
                                          </p:spTgt>
                                        </p:tgtEl>
                                        <p:attrNameLst>
                                          <p:attrName>style.visibility</p:attrName>
                                        </p:attrNameLst>
                                      </p:cBhvr>
                                      <p:to>
                                        <p:strVal val="visible"/>
                                      </p:to>
                                    </p:set>
                                    <p:animEffect filter="fade" transition="in">
                                      <p:cBhvr>
                                        <p:cTn dur="1"/>
                                        <p:tgtEl>
                                          <p:spTgt spid="12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7" name="Shape 1257"/>
        <p:cNvGrpSpPr/>
        <p:nvPr/>
      </p:nvGrpSpPr>
      <p:grpSpPr>
        <a:xfrm>
          <a:off x="0" y="0"/>
          <a:ext cx="0" cy="0"/>
          <a:chOff x="0" y="0"/>
          <a:chExt cx="0" cy="0"/>
        </a:xfrm>
      </p:grpSpPr>
      <p:sp>
        <p:nvSpPr>
          <p:cNvPr id="1258" name="Google Shape;1258;p1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Inside and Outside Trees</a:t>
            </a:r>
            <a:endParaRPr/>
          </a:p>
        </p:txBody>
      </p:sp>
      <p:sp>
        <p:nvSpPr>
          <p:cNvPr id="1259" name="Google Shape;1259;p1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fixed </a:t>
            </a:r>
            <a:r>
              <a:rPr i="1" lang="en"/>
              <a:t>a</a:t>
            </a:r>
            <a:r>
              <a:rPr lang="en"/>
              <a:t>:</a:t>
            </a:r>
            <a:endParaRPr/>
          </a:p>
          <a:p>
            <a:pPr indent="-342900" lvl="0" marL="457200" rtl="0" algn="l">
              <a:spcBef>
                <a:spcPts val="1600"/>
              </a:spcBef>
              <a:spcAft>
                <a:spcPts val="0"/>
              </a:spcAft>
              <a:buSzPts val="1800"/>
              <a:buAutoNum type="arabicPeriod"/>
            </a:pPr>
            <a:r>
              <a:rPr lang="en"/>
              <a:t>Create low-dimensional embeddings for inside and outside trees</a:t>
            </a:r>
            <a:endParaRPr/>
          </a:p>
          <a:p>
            <a:pPr indent="-342900" lvl="0" marL="457200" rtl="0" algn="l">
              <a:spcBef>
                <a:spcPts val="0"/>
              </a:spcBef>
              <a:spcAft>
                <a:spcPts val="0"/>
              </a:spcAft>
              <a:buSzPts val="1800"/>
              <a:buAutoNum type="arabicPeriod"/>
            </a:pPr>
            <a:r>
              <a:rPr lang="en"/>
              <a:t>Estimate cross-covariance over all inside/outside embeddings</a:t>
            </a:r>
            <a:endParaRPr/>
          </a:p>
          <a:p>
            <a:pPr indent="-342900" lvl="0" marL="457200" rtl="0" algn="l">
              <a:spcBef>
                <a:spcPts val="0"/>
              </a:spcBef>
              <a:spcAft>
                <a:spcPts val="0"/>
              </a:spcAft>
              <a:buSzPts val="1800"/>
              <a:buAutoNum type="arabicPeriod"/>
            </a:pPr>
            <a:r>
              <a:rPr lang="en"/>
              <a:t>Reduce dimensions via SVD</a:t>
            </a:r>
            <a:endParaRPr/>
          </a:p>
          <a:p>
            <a:pPr indent="-342900" lvl="0" marL="457200" rtl="0" algn="l">
              <a:spcBef>
                <a:spcPts val="0"/>
              </a:spcBef>
              <a:spcAft>
                <a:spcPts val="0"/>
              </a:spcAft>
              <a:buSzPts val="1800"/>
              <a:buAutoNum type="arabicPeriod"/>
            </a:pPr>
            <a:r>
              <a:rPr lang="en"/>
              <a:t>Assign hidden states by clustering in this low-dimensional space</a:t>
            </a:r>
            <a:endParaRPr/>
          </a:p>
          <a:p>
            <a:pPr indent="-342900" lvl="0" marL="457200" rtl="0" algn="l">
              <a:spcBef>
                <a:spcPts val="0"/>
              </a:spcBef>
              <a:spcAft>
                <a:spcPts val="0"/>
              </a:spcAft>
              <a:buSzPts val="1800"/>
              <a:buAutoNum type="arabicPeriod"/>
            </a:pPr>
            <a:r>
              <a:rPr lang="en"/>
              <a:t>Frequency count MLE to estimate probability of parameters in L-PCFG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xEl>
                                              <p:pRg end="0" st="0"/>
                                            </p:txEl>
                                          </p:spTgt>
                                        </p:tgtEl>
                                        <p:attrNameLst>
                                          <p:attrName>style.visibility</p:attrName>
                                        </p:attrNameLst>
                                      </p:cBhvr>
                                      <p:to>
                                        <p:strVal val="visible"/>
                                      </p:to>
                                    </p:set>
                                    <p:animEffect filter="fade" transition="in">
                                      <p:cBhvr>
                                        <p:cTn dur="1"/>
                                        <p:tgtEl>
                                          <p:spTgt spid="12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xEl>
                                              <p:pRg end="1" st="1"/>
                                            </p:txEl>
                                          </p:spTgt>
                                        </p:tgtEl>
                                        <p:attrNameLst>
                                          <p:attrName>style.visibility</p:attrName>
                                        </p:attrNameLst>
                                      </p:cBhvr>
                                      <p:to>
                                        <p:strVal val="visible"/>
                                      </p:to>
                                    </p:set>
                                    <p:animEffect filter="fade" transition="in">
                                      <p:cBhvr>
                                        <p:cTn dur="1"/>
                                        <p:tgtEl>
                                          <p:spTgt spid="12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xEl>
                                              <p:pRg end="2" st="2"/>
                                            </p:txEl>
                                          </p:spTgt>
                                        </p:tgtEl>
                                        <p:attrNameLst>
                                          <p:attrName>style.visibility</p:attrName>
                                        </p:attrNameLst>
                                      </p:cBhvr>
                                      <p:to>
                                        <p:strVal val="visible"/>
                                      </p:to>
                                    </p:set>
                                    <p:animEffect filter="fade" transition="in">
                                      <p:cBhvr>
                                        <p:cTn dur="1"/>
                                        <p:tgtEl>
                                          <p:spTgt spid="12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xEl>
                                              <p:pRg end="3" st="3"/>
                                            </p:txEl>
                                          </p:spTgt>
                                        </p:tgtEl>
                                        <p:attrNameLst>
                                          <p:attrName>style.visibility</p:attrName>
                                        </p:attrNameLst>
                                      </p:cBhvr>
                                      <p:to>
                                        <p:strVal val="visible"/>
                                      </p:to>
                                    </p:set>
                                    <p:animEffect filter="fade" transition="in">
                                      <p:cBhvr>
                                        <p:cTn dur="1"/>
                                        <p:tgtEl>
                                          <p:spTgt spid="12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xEl>
                                              <p:pRg end="4" st="4"/>
                                            </p:txEl>
                                          </p:spTgt>
                                        </p:tgtEl>
                                        <p:attrNameLst>
                                          <p:attrName>style.visibility</p:attrName>
                                        </p:attrNameLst>
                                      </p:cBhvr>
                                      <p:to>
                                        <p:strVal val="visible"/>
                                      </p:to>
                                    </p:set>
                                    <p:animEffect filter="fade" transition="in">
                                      <p:cBhvr>
                                        <p:cTn dur="1"/>
                                        <p:tgtEl>
                                          <p:spTgt spid="12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xEl>
                                              <p:pRg end="5" st="5"/>
                                            </p:txEl>
                                          </p:spTgt>
                                        </p:tgtEl>
                                        <p:attrNameLst>
                                          <p:attrName>style.visibility</p:attrName>
                                        </p:attrNameLst>
                                      </p:cBhvr>
                                      <p:to>
                                        <p:strVal val="visible"/>
                                      </p:to>
                                    </p:set>
                                    <p:animEffect filter="fade" transition="in">
                                      <p:cBhvr>
                                        <p:cTn dur="1"/>
                                        <p:tgtEl>
                                          <p:spTgt spid="125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63" name="Shape 1263"/>
        <p:cNvGrpSpPr/>
        <p:nvPr/>
      </p:nvGrpSpPr>
      <p:grpSpPr>
        <a:xfrm>
          <a:off x="0" y="0"/>
          <a:ext cx="0" cy="0"/>
          <a:chOff x="0" y="0"/>
          <a:chExt cx="0" cy="0"/>
        </a:xfrm>
      </p:grpSpPr>
      <p:sp>
        <p:nvSpPr>
          <p:cNvPr id="1264" name="Google Shape;1264;p1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Tree Embeddings</a:t>
            </a:r>
            <a:endParaRPr/>
          </a:p>
        </p:txBody>
      </p:sp>
      <p:sp>
        <p:nvSpPr>
          <p:cNvPr id="1265" name="Google Shape;1265;p1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Assume as given: two feature functions    and    , send inside (and outside) trees to vectors</a:t>
            </a:r>
            <a:endParaRPr/>
          </a:p>
          <a:p>
            <a:pPr indent="-342900" lvl="0" marL="457200" rtl="0" algn="l">
              <a:spcBef>
                <a:spcPts val="0"/>
              </a:spcBef>
              <a:spcAft>
                <a:spcPts val="0"/>
              </a:spcAft>
              <a:buSzPts val="1800"/>
              <a:buChar char="●"/>
            </a:pPr>
            <a:r>
              <a:rPr lang="en"/>
              <a:t>Features same as those used in previous literature (Cohen et al, 2013)</a:t>
            </a:r>
            <a:endParaRPr/>
          </a:p>
          <a:p>
            <a:pPr indent="-342900" lvl="0" marL="457200" rtl="0" algn="l">
              <a:spcBef>
                <a:spcPts val="0"/>
              </a:spcBef>
              <a:spcAft>
                <a:spcPts val="0"/>
              </a:spcAft>
              <a:buSzPts val="1800"/>
              <a:buChar char="●"/>
            </a:pPr>
            <a:r>
              <a:rPr lang="en"/>
              <a:t>For example:</a:t>
            </a:r>
            <a:endParaRPr/>
          </a:p>
          <a:p>
            <a:pPr indent="-317500" lvl="1" marL="914400" rtl="0" algn="l">
              <a:spcBef>
                <a:spcPts val="0"/>
              </a:spcBef>
              <a:spcAft>
                <a:spcPts val="0"/>
              </a:spcAft>
              <a:buSzPts val="1400"/>
              <a:buChar char="○"/>
            </a:pPr>
            <a:r>
              <a:rPr lang="en"/>
              <a:t>Inside trees: the rule, the words themselves, the entire tree’s head part of speech</a:t>
            </a:r>
            <a:endParaRPr/>
          </a:p>
          <a:p>
            <a:pPr indent="-317500" lvl="1" marL="914400" rtl="0" algn="l">
              <a:spcBef>
                <a:spcPts val="0"/>
              </a:spcBef>
              <a:spcAft>
                <a:spcPts val="0"/>
              </a:spcAft>
              <a:buSzPts val="1400"/>
              <a:buChar char="○"/>
            </a:pPr>
            <a:r>
              <a:rPr lang="en"/>
              <a:t>Outside trees: label of foot node, its parent and grandparent, nearby rules, more complex features</a:t>
            </a:r>
            <a:endParaRPr/>
          </a:p>
        </p:txBody>
      </p:sp>
      <p:pic>
        <p:nvPicPr>
          <p:cNvPr id="1266" name="Google Shape;1266;p128"/>
          <p:cNvPicPr preferRelativeResize="0"/>
          <p:nvPr/>
        </p:nvPicPr>
        <p:blipFill>
          <a:blip r:embed="rId3">
            <a:alphaModFix/>
          </a:blip>
          <a:stretch>
            <a:fillRect/>
          </a:stretch>
        </p:blipFill>
        <p:spPr>
          <a:xfrm>
            <a:off x="5071400" y="1333225"/>
            <a:ext cx="119000" cy="223125"/>
          </a:xfrm>
          <a:prstGeom prst="rect">
            <a:avLst/>
          </a:prstGeom>
          <a:noFill/>
          <a:ln>
            <a:noFill/>
          </a:ln>
        </p:spPr>
      </p:pic>
      <p:pic>
        <p:nvPicPr>
          <p:cNvPr id="1267" name="Google Shape;1267;p128"/>
          <p:cNvPicPr preferRelativeResize="0"/>
          <p:nvPr/>
        </p:nvPicPr>
        <p:blipFill>
          <a:blip r:embed="rId4">
            <a:alphaModFix/>
          </a:blip>
          <a:stretch>
            <a:fillRect/>
          </a:stretch>
        </p:blipFill>
        <p:spPr>
          <a:xfrm>
            <a:off x="5755125" y="1345617"/>
            <a:ext cx="119000" cy="19833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71" name="Shape 1271"/>
        <p:cNvGrpSpPr/>
        <p:nvPr/>
      </p:nvGrpSpPr>
      <p:grpSpPr>
        <a:xfrm>
          <a:off x="0" y="0"/>
          <a:ext cx="0" cy="0"/>
          <a:chOff x="0" y="0"/>
          <a:chExt cx="0" cy="0"/>
        </a:xfrm>
      </p:grpSpPr>
      <p:sp>
        <p:nvSpPr>
          <p:cNvPr id="1272" name="Google Shape;1272;p1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Cross-Covariance Matrix</a:t>
            </a:r>
            <a:endParaRPr/>
          </a:p>
        </p:txBody>
      </p:sp>
      <p:sp>
        <p:nvSpPr>
          <p:cNvPr id="1273" name="Google Shape;1273;p1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Given M training examples and </a:t>
            </a:r>
            <a:r>
              <a:rPr i="1" lang="en"/>
              <a:t>a</a:t>
            </a:r>
            <a:r>
              <a:rPr lang="en"/>
              <a:t>, a particular nonterminal symbol in the grammar, define the matrix:</a:t>
            </a:r>
            <a:endParaRPr/>
          </a:p>
        </p:txBody>
      </p:sp>
      <p:pic>
        <p:nvPicPr>
          <p:cNvPr id="1274" name="Google Shape;1274;p129"/>
          <p:cNvPicPr preferRelativeResize="0"/>
          <p:nvPr/>
        </p:nvPicPr>
        <p:blipFill>
          <a:blip r:embed="rId3">
            <a:alphaModFix/>
          </a:blip>
          <a:stretch>
            <a:fillRect/>
          </a:stretch>
        </p:blipFill>
        <p:spPr>
          <a:xfrm>
            <a:off x="1409025" y="2082575"/>
            <a:ext cx="5734050" cy="1733550"/>
          </a:xfrm>
          <a:prstGeom prst="rect">
            <a:avLst/>
          </a:prstGeom>
          <a:noFill/>
          <a:ln>
            <a:noFill/>
          </a:ln>
        </p:spPr>
      </p:pic>
      <p:grpSp>
        <p:nvGrpSpPr>
          <p:cNvPr id="1275" name="Google Shape;1275;p129"/>
          <p:cNvGrpSpPr/>
          <p:nvPr/>
        </p:nvGrpSpPr>
        <p:grpSpPr>
          <a:xfrm>
            <a:off x="1694125" y="2985075"/>
            <a:ext cx="2908500" cy="1306200"/>
            <a:chOff x="1694125" y="2985075"/>
            <a:chExt cx="2908500" cy="1306200"/>
          </a:xfrm>
        </p:grpSpPr>
        <p:sp>
          <p:nvSpPr>
            <p:cNvPr id="1276" name="Google Shape;1276;p129"/>
            <p:cNvSpPr txBox="1"/>
            <p:nvPr/>
          </p:nvSpPr>
          <p:spPr>
            <a:xfrm>
              <a:off x="1694125" y="4077075"/>
              <a:ext cx="14286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Indicators: only sum examples involving </a:t>
              </a:r>
              <a:r>
                <a:rPr i="1" lang="en"/>
                <a:t>a</a:t>
              </a:r>
              <a:endParaRPr i="1"/>
            </a:p>
          </p:txBody>
        </p:sp>
        <p:cxnSp>
          <p:nvCxnSpPr>
            <p:cNvPr id="1277" name="Google Shape;1277;p129"/>
            <p:cNvCxnSpPr>
              <a:stCxn id="1276" idx="0"/>
            </p:cNvCxnSpPr>
            <p:nvPr/>
          </p:nvCxnSpPr>
          <p:spPr>
            <a:xfrm flipH="1" rot="10800000">
              <a:off x="2408425" y="2985075"/>
              <a:ext cx="1173600" cy="1092000"/>
            </a:xfrm>
            <a:prstGeom prst="straightConnector1">
              <a:avLst/>
            </a:prstGeom>
            <a:noFill/>
            <a:ln cap="flat" cmpd="sng" w="9525">
              <a:solidFill>
                <a:schemeClr val="dk2"/>
              </a:solidFill>
              <a:prstDash val="solid"/>
              <a:round/>
              <a:headEnd len="med" w="med" type="none"/>
              <a:tailEnd len="med" w="med" type="triangle"/>
            </a:ln>
          </p:spPr>
        </p:cxnSp>
        <p:cxnSp>
          <p:nvCxnSpPr>
            <p:cNvPr id="1278" name="Google Shape;1278;p129"/>
            <p:cNvCxnSpPr/>
            <p:nvPr/>
          </p:nvCxnSpPr>
          <p:spPr>
            <a:xfrm flipH="1" rot="10800000">
              <a:off x="3122725" y="3485175"/>
              <a:ext cx="1479900" cy="699000"/>
            </a:xfrm>
            <a:prstGeom prst="straightConnector1">
              <a:avLst/>
            </a:prstGeom>
            <a:noFill/>
            <a:ln cap="flat" cmpd="sng" w="9525">
              <a:solidFill>
                <a:schemeClr val="dk2"/>
              </a:solidFill>
              <a:prstDash val="solid"/>
              <a:round/>
              <a:headEnd len="med" w="med" type="none"/>
              <a:tailEnd len="med" w="med" type="triangle"/>
            </a:ln>
          </p:spPr>
        </p:cxnSp>
      </p:grpSp>
      <p:grpSp>
        <p:nvGrpSpPr>
          <p:cNvPr id="1279" name="Google Shape;1279;p129"/>
          <p:cNvGrpSpPr/>
          <p:nvPr/>
        </p:nvGrpSpPr>
        <p:grpSpPr>
          <a:xfrm>
            <a:off x="4408750" y="1801275"/>
            <a:ext cx="2795575" cy="1234825"/>
            <a:chOff x="4408750" y="1801275"/>
            <a:chExt cx="2795575" cy="1234825"/>
          </a:xfrm>
        </p:grpSpPr>
        <p:sp>
          <p:nvSpPr>
            <p:cNvPr id="1280" name="Google Shape;1280;p129"/>
            <p:cNvSpPr/>
            <p:nvPr/>
          </p:nvSpPr>
          <p:spPr>
            <a:xfrm>
              <a:off x="4657375" y="2519800"/>
              <a:ext cx="2190300" cy="5163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29"/>
            <p:cNvSpPr txBox="1"/>
            <p:nvPr/>
          </p:nvSpPr>
          <p:spPr>
            <a:xfrm>
              <a:off x="4408750" y="1801275"/>
              <a:ext cx="11736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Inside tree embedding</a:t>
              </a:r>
              <a:endParaRPr/>
            </a:p>
          </p:txBody>
        </p:sp>
        <p:cxnSp>
          <p:nvCxnSpPr>
            <p:cNvPr id="1282" name="Google Shape;1282;p129"/>
            <p:cNvCxnSpPr/>
            <p:nvPr/>
          </p:nvCxnSpPr>
          <p:spPr>
            <a:xfrm>
              <a:off x="5000650" y="2240100"/>
              <a:ext cx="40800" cy="336900"/>
            </a:xfrm>
            <a:prstGeom prst="straightConnector1">
              <a:avLst/>
            </a:prstGeom>
            <a:noFill/>
            <a:ln cap="flat" cmpd="sng" w="9525">
              <a:solidFill>
                <a:schemeClr val="dk2"/>
              </a:solidFill>
              <a:prstDash val="solid"/>
              <a:round/>
              <a:headEnd len="med" w="med" type="none"/>
              <a:tailEnd len="med" w="med" type="triangle"/>
            </a:ln>
          </p:spPr>
        </p:cxnSp>
        <p:sp>
          <p:nvSpPr>
            <p:cNvPr id="1283" name="Google Shape;1283;p129"/>
            <p:cNvSpPr txBox="1"/>
            <p:nvPr/>
          </p:nvSpPr>
          <p:spPr>
            <a:xfrm>
              <a:off x="6030725" y="1802613"/>
              <a:ext cx="11736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Outside</a:t>
              </a:r>
              <a:r>
                <a:rPr lang="en"/>
                <a:t> tree embedding</a:t>
              </a:r>
              <a:endParaRPr/>
            </a:p>
          </p:txBody>
        </p:sp>
        <p:cxnSp>
          <p:nvCxnSpPr>
            <p:cNvPr id="1284" name="Google Shape;1284;p129"/>
            <p:cNvCxnSpPr/>
            <p:nvPr/>
          </p:nvCxnSpPr>
          <p:spPr>
            <a:xfrm flipH="1">
              <a:off x="6164000" y="2291150"/>
              <a:ext cx="418500" cy="2244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
                                        <p:tgtEl>
                                          <p:spTgt spid="1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
                                        <p:tgtEl>
                                          <p:spTgt spid="1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
                                        <p:tgtEl>
                                          <p:spTgt spid="1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88" name="Shape 1288"/>
        <p:cNvGrpSpPr/>
        <p:nvPr/>
      </p:nvGrpSpPr>
      <p:grpSpPr>
        <a:xfrm>
          <a:off x="0" y="0"/>
          <a:ext cx="0" cy="0"/>
          <a:chOff x="0" y="0"/>
          <a:chExt cx="0" cy="0"/>
        </a:xfrm>
      </p:grpSpPr>
      <p:sp>
        <p:nvSpPr>
          <p:cNvPr id="1289" name="Google Shape;1289;p1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Cross-Covariance Matrix</a:t>
            </a:r>
            <a:endParaRPr/>
          </a:p>
        </p:txBody>
      </p:sp>
      <p:sp>
        <p:nvSpPr>
          <p:cNvPr id="1290" name="Google Shape;1290;p1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assumption: inside and outside trees split at </a:t>
            </a:r>
            <a:r>
              <a:rPr i="1" lang="en"/>
              <a:t>a</a:t>
            </a:r>
            <a:r>
              <a:rPr lang="en"/>
              <a:t> are independent, </a:t>
            </a:r>
            <a:r>
              <a:rPr b="1" lang="en"/>
              <a:t>conditioned on latent state</a:t>
            </a:r>
            <a:r>
              <a:rPr lang="en"/>
              <a:t> at </a:t>
            </a:r>
            <a:r>
              <a:rPr i="1" lang="en"/>
              <a:t>a</a:t>
            </a:r>
            <a:endParaRPr i="1"/>
          </a:p>
          <a:p>
            <a:pPr indent="0" lvl="0" marL="0" rtl="0" algn="l">
              <a:spcBef>
                <a:spcPts val="1600"/>
              </a:spcBef>
              <a:spcAft>
                <a:spcPts val="0"/>
              </a:spcAft>
              <a:buNone/>
            </a:pPr>
            <a:r>
              <a:rPr lang="en"/>
              <a:t>So, different latent states of </a:t>
            </a:r>
            <a:r>
              <a:rPr i="1" lang="en"/>
              <a:t>a</a:t>
            </a:r>
            <a:r>
              <a:rPr lang="en"/>
              <a:t> should be identifiable by patterns that co-occur in inside and outside trees</a:t>
            </a:r>
            <a:endParaRPr/>
          </a:p>
          <a:p>
            <a:pPr indent="0" lvl="0" marL="0" rtl="0" algn="l">
              <a:spcBef>
                <a:spcPts val="1600"/>
              </a:spcBef>
              <a:spcAft>
                <a:spcPts val="1600"/>
              </a:spcAft>
              <a:buNone/>
            </a:pPr>
            <a:r>
              <a:rPr lang="en"/>
              <a:t>These distinct patterns should be captured by a singular value decomposition of       , which was a summation over outer products between inside and outside tree embeddings</a:t>
            </a:r>
            <a:endParaRPr/>
          </a:p>
        </p:txBody>
      </p:sp>
      <p:pic>
        <p:nvPicPr>
          <p:cNvPr id="1291" name="Google Shape;1291;p130"/>
          <p:cNvPicPr preferRelativeResize="0"/>
          <p:nvPr/>
        </p:nvPicPr>
        <p:blipFill>
          <a:blip r:embed="rId3">
            <a:alphaModFix/>
          </a:blip>
          <a:stretch>
            <a:fillRect/>
          </a:stretch>
        </p:blipFill>
        <p:spPr>
          <a:xfrm>
            <a:off x="723900" y="3302875"/>
            <a:ext cx="297450" cy="2231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95" name="Shape 1295"/>
        <p:cNvGrpSpPr/>
        <p:nvPr/>
      </p:nvGrpSpPr>
      <p:grpSpPr>
        <a:xfrm>
          <a:off x="0" y="0"/>
          <a:ext cx="0" cy="0"/>
          <a:chOff x="0" y="0"/>
          <a:chExt cx="0" cy="0"/>
        </a:xfrm>
      </p:grpSpPr>
      <p:sp>
        <p:nvSpPr>
          <p:cNvPr id="1296" name="Google Shape;1296;p1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Cross-Covariance Matrix</a:t>
            </a:r>
            <a:endParaRPr/>
          </a:p>
        </p:txBody>
      </p:sp>
      <p:pic>
        <p:nvPicPr>
          <p:cNvPr id="1297" name="Google Shape;1297;p131"/>
          <p:cNvPicPr preferRelativeResize="0"/>
          <p:nvPr/>
        </p:nvPicPr>
        <p:blipFill>
          <a:blip r:embed="rId3">
            <a:alphaModFix/>
          </a:blip>
          <a:stretch>
            <a:fillRect/>
          </a:stretch>
        </p:blipFill>
        <p:spPr>
          <a:xfrm>
            <a:off x="311700" y="1245750"/>
            <a:ext cx="5734050" cy="1733550"/>
          </a:xfrm>
          <a:prstGeom prst="rect">
            <a:avLst/>
          </a:prstGeom>
          <a:noFill/>
          <a:ln>
            <a:noFill/>
          </a:ln>
        </p:spPr>
      </p:pic>
      <p:sp>
        <p:nvSpPr>
          <p:cNvPr id="1298" name="Google Shape;1298;p131"/>
          <p:cNvSpPr txBox="1"/>
          <p:nvPr/>
        </p:nvSpPr>
        <p:spPr>
          <a:xfrm>
            <a:off x="642975" y="3525975"/>
            <a:ext cx="25512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Summation over many different latent states that appear in training examples</a:t>
            </a:r>
            <a:endParaRPr/>
          </a:p>
        </p:txBody>
      </p:sp>
      <p:cxnSp>
        <p:nvCxnSpPr>
          <p:cNvPr id="1299" name="Google Shape;1299;p131"/>
          <p:cNvCxnSpPr>
            <a:stCxn id="1298" idx="0"/>
          </p:cNvCxnSpPr>
          <p:nvPr/>
        </p:nvCxnSpPr>
        <p:spPr>
          <a:xfrm rot="10800000">
            <a:off x="1745175" y="2270775"/>
            <a:ext cx="173400" cy="1255200"/>
          </a:xfrm>
          <a:prstGeom prst="straightConnector1">
            <a:avLst/>
          </a:prstGeom>
          <a:noFill/>
          <a:ln cap="flat" cmpd="sng" w="9525">
            <a:solidFill>
              <a:schemeClr val="dk2"/>
            </a:solidFill>
            <a:prstDash val="solid"/>
            <a:round/>
            <a:headEnd len="med" w="med" type="none"/>
            <a:tailEnd len="med" w="med" type="triangle"/>
          </a:ln>
        </p:spPr>
      </p:cxnSp>
      <p:sp>
        <p:nvSpPr>
          <p:cNvPr id="1300" name="Google Shape;1300;p131"/>
          <p:cNvSpPr txBox="1"/>
          <p:nvPr/>
        </p:nvSpPr>
        <p:spPr>
          <a:xfrm>
            <a:off x="5225175" y="872600"/>
            <a:ext cx="1336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Rank-1 matrices</a:t>
            </a:r>
            <a:endParaRPr/>
          </a:p>
        </p:txBody>
      </p:sp>
      <p:cxnSp>
        <p:nvCxnSpPr>
          <p:cNvPr id="1301" name="Google Shape;1301;p131"/>
          <p:cNvCxnSpPr/>
          <p:nvPr/>
        </p:nvCxnSpPr>
        <p:spPr>
          <a:xfrm flipH="1">
            <a:off x="4521125" y="1372650"/>
            <a:ext cx="775500" cy="316200"/>
          </a:xfrm>
          <a:prstGeom prst="straightConnector1">
            <a:avLst/>
          </a:prstGeom>
          <a:noFill/>
          <a:ln cap="flat" cmpd="sng" w="9525">
            <a:solidFill>
              <a:schemeClr val="dk2"/>
            </a:solidFill>
            <a:prstDash val="solid"/>
            <a:round/>
            <a:headEnd len="med" w="med" type="none"/>
            <a:tailEnd len="med" w="med" type="triangle"/>
          </a:ln>
        </p:spPr>
      </p:cxnSp>
      <p:sp>
        <p:nvSpPr>
          <p:cNvPr id="1302" name="Google Shape;1302;p131"/>
          <p:cNvSpPr/>
          <p:nvPr/>
        </p:nvSpPr>
        <p:spPr>
          <a:xfrm>
            <a:off x="3565425" y="1688850"/>
            <a:ext cx="2190300" cy="5163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131"/>
          <p:cNvGrpSpPr/>
          <p:nvPr/>
        </p:nvGrpSpPr>
        <p:grpSpPr>
          <a:xfrm>
            <a:off x="6642925" y="971250"/>
            <a:ext cx="2777550" cy="1600500"/>
            <a:chOff x="6642925" y="971250"/>
            <a:chExt cx="2777550" cy="1600500"/>
          </a:xfrm>
        </p:grpSpPr>
        <p:pic>
          <p:nvPicPr>
            <p:cNvPr id="1304" name="Google Shape;1304;p131"/>
            <p:cNvPicPr preferRelativeResize="0"/>
            <p:nvPr/>
          </p:nvPicPr>
          <p:blipFill>
            <a:blip r:embed="rId4">
              <a:alphaModFix/>
            </a:blip>
            <a:stretch>
              <a:fillRect/>
            </a:stretch>
          </p:blipFill>
          <p:spPr>
            <a:xfrm>
              <a:off x="6642925" y="1466850"/>
              <a:ext cx="2247900" cy="1104900"/>
            </a:xfrm>
            <a:prstGeom prst="rect">
              <a:avLst/>
            </a:prstGeom>
            <a:noFill/>
            <a:ln>
              <a:noFill/>
            </a:ln>
          </p:spPr>
        </p:pic>
        <p:sp>
          <p:nvSpPr>
            <p:cNvPr id="1305" name="Google Shape;1305;p131"/>
            <p:cNvSpPr txBox="1"/>
            <p:nvPr/>
          </p:nvSpPr>
          <p:spPr>
            <a:xfrm>
              <a:off x="6705175" y="971250"/>
              <a:ext cx="27153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Recall one view of SVD:</a:t>
              </a:r>
              <a:endParaRPr/>
            </a:p>
          </p:txBody>
        </p:sp>
      </p:grpSp>
      <p:cxnSp>
        <p:nvCxnSpPr>
          <p:cNvPr id="1306" name="Google Shape;1306;p131"/>
          <p:cNvCxnSpPr/>
          <p:nvPr/>
        </p:nvCxnSpPr>
        <p:spPr>
          <a:xfrm>
            <a:off x="6368175" y="117400"/>
            <a:ext cx="0" cy="4878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
                                        <p:tgtEl>
                                          <p:spTgt spid="1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SVD Application: PCA</a:t>
            </a:r>
            <a:endParaRPr/>
          </a:p>
        </p:txBody>
      </p:sp>
      <p:pic>
        <p:nvPicPr>
          <p:cNvPr id="225" name="Google Shape;225;p24"/>
          <p:cNvPicPr preferRelativeResize="0"/>
          <p:nvPr/>
        </p:nvPicPr>
        <p:blipFill>
          <a:blip r:embed="rId3">
            <a:alphaModFix/>
          </a:blip>
          <a:stretch>
            <a:fillRect/>
          </a:stretch>
        </p:blipFill>
        <p:spPr>
          <a:xfrm>
            <a:off x="1892350" y="1163525"/>
            <a:ext cx="5294200" cy="31923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10" name="Shape 1310"/>
        <p:cNvGrpSpPr/>
        <p:nvPr/>
      </p:nvGrpSpPr>
      <p:grpSpPr>
        <a:xfrm>
          <a:off x="0" y="0"/>
          <a:ext cx="0" cy="0"/>
          <a:chOff x="0" y="0"/>
          <a:chExt cx="0" cy="0"/>
        </a:xfrm>
      </p:grpSpPr>
      <p:sp>
        <p:nvSpPr>
          <p:cNvPr id="1311" name="Google Shape;1311;p1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pic>
        <p:nvPicPr>
          <p:cNvPr id="1312" name="Google Shape;1312;p132"/>
          <p:cNvPicPr preferRelativeResize="0"/>
          <p:nvPr/>
        </p:nvPicPr>
        <p:blipFill>
          <a:blip r:embed="rId3">
            <a:alphaModFix/>
          </a:blip>
          <a:stretch>
            <a:fillRect/>
          </a:stretch>
        </p:blipFill>
        <p:spPr>
          <a:xfrm>
            <a:off x="1089250" y="1285875"/>
            <a:ext cx="6496050" cy="2571750"/>
          </a:xfrm>
          <a:prstGeom prst="rect">
            <a:avLst/>
          </a:prstGeom>
          <a:noFill/>
          <a:ln>
            <a:noFill/>
          </a:ln>
        </p:spPr>
      </p:pic>
      <p:grpSp>
        <p:nvGrpSpPr>
          <p:cNvPr id="1313" name="Google Shape;1313;p132"/>
          <p:cNvGrpSpPr/>
          <p:nvPr/>
        </p:nvGrpSpPr>
        <p:grpSpPr>
          <a:xfrm>
            <a:off x="1749175" y="897975"/>
            <a:ext cx="7282500" cy="1861925"/>
            <a:chOff x="1749175" y="897975"/>
            <a:chExt cx="7282500" cy="1861925"/>
          </a:xfrm>
        </p:grpSpPr>
        <p:sp>
          <p:nvSpPr>
            <p:cNvPr id="1314" name="Google Shape;1314;p132"/>
            <p:cNvSpPr/>
            <p:nvPr/>
          </p:nvSpPr>
          <p:spPr>
            <a:xfrm>
              <a:off x="4648200" y="1836050"/>
              <a:ext cx="2414100" cy="5163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32"/>
            <p:cNvSpPr/>
            <p:nvPr/>
          </p:nvSpPr>
          <p:spPr>
            <a:xfrm>
              <a:off x="1749175" y="2243600"/>
              <a:ext cx="2414100" cy="5163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32"/>
            <p:cNvSpPr txBox="1"/>
            <p:nvPr/>
          </p:nvSpPr>
          <p:spPr>
            <a:xfrm>
              <a:off x="6541675" y="897975"/>
              <a:ext cx="2490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Low-dimensional; akin to change of basis</a:t>
              </a:r>
              <a:endParaRPr/>
            </a:p>
          </p:txBody>
        </p:sp>
        <p:cxnSp>
          <p:nvCxnSpPr>
            <p:cNvPr id="1317" name="Google Shape;1317;p132"/>
            <p:cNvCxnSpPr>
              <a:endCxn id="1314" idx="0"/>
            </p:cNvCxnSpPr>
            <p:nvPr/>
          </p:nvCxnSpPr>
          <p:spPr>
            <a:xfrm flipH="1">
              <a:off x="5855250" y="1413350"/>
              <a:ext cx="1686600" cy="4227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1"/>
                                        <p:tgtEl>
                                          <p:spTgt spid="1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21" name="Shape 1321"/>
        <p:cNvGrpSpPr/>
        <p:nvPr/>
      </p:nvGrpSpPr>
      <p:grpSpPr>
        <a:xfrm>
          <a:off x="0" y="0"/>
          <a:ext cx="0" cy="0"/>
          <a:chOff x="0" y="0"/>
          <a:chExt cx="0" cy="0"/>
        </a:xfrm>
      </p:grpSpPr>
      <p:sp>
        <p:nvSpPr>
          <p:cNvPr id="1322" name="Google Shape;1322;p1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a:t>
            </a:r>
            <a:endParaRPr/>
          </a:p>
        </p:txBody>
      </p:sp>
      <p:pic>
        <p:nvPicPr>
          <p:cNvPr id="1323" name="Google Shape;1323;p133"/>
          <p:cNvPicPr preferRelativeResize="0"/>
          <p:nvPr/>
        </p:nvPicPr>
        <p:blipFill rotWithShape="1">
          <a:blip r:embed="rId3">
            <a:alphaModFix/>
          </a:blip>
          <a:srcRect b="0" l="0" r="1283" t="0"/>
          <a:stretch/>
        </p:blipFill>
        <p:spPr>
          <a:xfrm>
            <a:off x="1294050" y="1501525"/>
            <a:ext cx="6431450" cy="1752600"/>
          </a:xfrm>
          <a:prstGeom prst="rect">
            <a:avLst/>
          </a:prstGeom>
          <a:noFill/>
          <a:ln>
            <a:noFill/>
          </a:ln>
        </p:spPr>
      </p:pic>
      <p:sp>
        <p:nvSpPr>
          <p:cNvPr id="1324" name="Google Shape;1324;p1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Note: they use k-means algorithm for clustering</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28" name="Shape 1328"/>
        <p:cNvGrpSpPr/>
        <p:nvPr/>
      </p:nvGrpSpPr>
      <p:grpSpPr>
        <a:xfrm>
          <a:off x="0" y="0"/>
          <a:ext cx="0" cy="0"/>
          <a:chOff x="0" y="0"/>
          <a:chExt cx="0" cy="0"/>
        </a:xfrm>
      </p:grpSpPr>
      <p:sp>
        <p:nvSpPr>
          <p:cNvPr id="1329" name="Google Shape;1329;p1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Parameters</a:t>
            </a:r>
            <a:endParaRPr/>
          </a:p>
        </p:txBody>
      </p:sp>
      <p:pic>
        <p:nvPicPr>
          <p:cNvPr id="1330" name="Google Shape;1330;p134"/>
          <p:cNvPicPr preferRelativeResize="0"/>
          <p:nvPr/>
        </p:nvPicPr>
        <p:blipFill>
          <a:blip r:embed="rId3">
            <a:alphaModFix/>
          </a:blip>
          <a:stretch>
            <a:fillRect/>
          </a:stretch>
        </p:blipFill>
        <p:spPr>
          <a:xfrm>
            <a:off x="1182450" y="1263925"/>
            <a:ext cx="6534150" cy="32766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34" name="Shape 1334"/>
        <p:cNvGrpSpPr/>
        <p:nvPr/>
      </p:nvGrpSpPr>
      <p:grpSpPr>
        <a:xfrm>
          <a:off x="0" y="0"/>
          <a:ext cx="0" cy="0"/>
          <a:chOff x="0" y="0"/>
          <a:chExt cx="0" cy="0"/>
        </a:xfrm>
      </p:grpSpPr>
      <p:sp>
        <p:nvSpPr>
          <p:cNvPr id="1335" name="Google Shape;1335;p1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Algorithm</a:t>
            </a:r>
            <a:endParaRPr/>
          </a:p>
        </p:txBody>
      </p:sp>
      <p:pic>
        <p:nvPicPr>
          <p:cNvPr id="1336" name="Google Shape;1336;p135"/>
          <p:cNvPicPr preferRelativeResize="0"/>
          <p:nvPr/>
        </p:nvPicPr>
        <p:blipFill>
          <a:blip r:embed="rId3">
            <a:alphaModFix/>
          </a:blip>
          <a:stretch>
            <a:fillRect/>
          </a:stretch>
        </p:blipFill>
        <p:spPr>
          <a:xfrm>
            <a:off x="6490625" y="61225"/>
            <a:ext cx="2577325" cy="4929601"/>
          </a:xfrm>
          <a:prstGeom prst="rect">
            <a:avLst/>
          </a:prstGeom>
          <a:noFill/>
          <a:ln>
            <a:noFill/>
          </a:ln>
        </p:spPr>
      </p:pic>
      <p:sp>
        <p:nvSpPr>
          <p:cNvPr id="1337" name="Google Shape;1337;p135"/>
          <p:cNvSpPr txBox="1"/>
          <p:nvPr>
            <p:ph idx="1" type="body"/>
          </p:nvPr>
        </p:nvSpPr>
        <p:spPr>
          <a:xfrm>
            <a:off x="311700" y="1225225"/>
            <a:ext cx="60870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Split all training examples into inside and outside trees</a:t>
            </a:r>
            <a:endParaRPr/>
          </a:p>
          <a:p>
            <a:pPr indent="-342900" lvl="0" marL="457200" rtl="0" algn="l">
              <a:spcBef>
                <a:spcPts val="0"/>
              </a:spcBef>
              <a:spcAft>
                <a:spcPts val="0"/>
              </a:spcAft>
              <a:buSzPts val="1800"/>
              <a:buAutoNum type="arabicPeriod"/>
            </a:pPr>
            <a:r>
              <a:rPr lang="en"/>
              <a:t>For each non-terminal, compute sample covariance matrix</a:t>
            </a:r>
            <a:endParaRPr/>
          </a:p>
          <a:p>
            <a:pPr indent="-342900" lvl="0" marL="457200" rtl="0" algn="l">
              <a:spcBef>
                <a:spcPts val="0"/>
              </a:spcBef>
              <a:spcAft>
                <a:spcPts val="0"/>
              </a:spcAft>
              <a:buSzPts val="1800"/>
              <a:buAutoNum type="arabicPeriod"/>
            </a:pPr>
            <a:r>
              <a:rPr lang="en"/>
              <a:t>SVD on sample-covariance matrices</a:t>
            </a:r>
            <a:endParaRPr/>
          </a:p>
          <a:p>
            <a:pPr indent="-342900" lvl="0" marL="457200" rtl="0" algn="l">
              <a:spcBef>
                <a:spcPts val="0"/>
              </a:spcBef>
              <a:spcAft>
                <a:spcPts val="0"/>
              </a:spcAft>
              <a:buSzPts val="1800"/>
              <a:buAutoNum type="arabicPeriod"/>
            </a:pPr>
            <a:r>
              <a:rPr lang="en"/>
              <a:t>Use SVD to reduce dimension and cluster</a:t>
            </a:r>
            <a:endParaRPr/>
          </a:p>
          <a:p>
            <a:pPr indent="-342900" lvl="0" marL="457200" rtl="0" algn="l">
              <a:spcBef>
                <a:spcPts val="0"/>
              </a:spcBef>
              <a:spcAft>
                <a:spcPts val="0"/>
              </a:spcAft>
              <a:buSzPts val="1800"/>
              <a:buAutoNum type="arabicPeriod"/>
            </a:pPr>
            <a:r>
              <a:rPr lang="en"/>
              <a:t>Define latent states based on clusters</a:t>
            </a:r>
            <a:endParaRPr/>
          </a:p>
          <a:p>
            <a:pPr indent="-342900" lvl="0" marL="457200" rtl="0" algn="l">
              <a:spcBef>
                <a:spcPts val="0"/>
              </a:spcBef>
              <a:spcAft>
                <a:spcPts val="0"/>
              </a:spcAft>
              <a:buSzPts val="1800"/>
              <a:buAutoNum type="arabicPeriod"/>
            </a:pPr>
            <a:r>
              <a:rPr lang="en"/>
              <a:t>Label every node in training data with latent state, and compute probabilities</a:t>
            </a:r>
            <a:endParaRPr/>
          </a:p>
        </p:txBody>
      </p:sp>
      <p:sp>
        <p:nvSpPr>
          <p:cNvPr id="1338" name="Google Shape;1338;p135"/>
          <p:cNvSpPr/>
          <p:nvPr/>
        </p:nvSpPr>
        <p:spPr>
          <a:xfrm>
            <a:off x="7177375" y="1644600"/>
            <a:ext cx="524700" cy="1659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35"/>
          <p:cNvSpPr/>
          <p:nvPr/>
        </p:nvSpPr>
        <p:spPr>
          <a:xfrm>
            <a:off x="8223900" y="2239625"/>
            <a:ext cx="608400" cy="1659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35"/>
          <p:cNvSpPr/>
          <p:nvPr/>
        </p:nvSpPr>
        <p:spPr>
          <a:xfrm>
            <a:off x="7093675" y="2365475"/>
            <a:ext cx="608400" cy="1659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35"/>
          <p:cNvSpPr/>
          <p:nvPr/>
        </p:nvSpPr>
        <p:spPr>
          <a:xfrm>
            <a:off x="6784700" y="3181825"/>
            <a:ext cx="988200" cy="1659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35"/>
          <p:cNvSpPr/>
          <p:nvPr/>
        </p:nvSpPr>
        <p:spPr>
          <a:xfrm>
            <a:off x="6784700" y="4104425"/>
            <a:ext cx="1590300" cy="1659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0" st="0"/>
                                            </p:txEl>
                                          </p:spTgt>
                                        </p:tgtEl>
                                        <p:attrNameLst>
                                          <p:attrName>style.visibility</p:attrName>
                                        </p:attrNameLst>
                                      </p:cBhvr>
                                      <p:to>
                                        <p:strVal val="visible"/>
                                      </p:to>
                                    </p:set>
                                    <p:animEffect filter="fade" transition="in">
                                      <p:cBhvr>
                                        <p:cTn dur="1"/>
                                        <p:tgtEl>
                                          <p:spTgt spid="1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1" st="1"/>
                                            </p:txEl>
                                          </p:spTgt>
                                        </p:tgtEl>
                                        <p:attrNameLst>
                                          <p:attrName>style.visibility</p:attrName>
                                        </p:attrNameLst>
                                      </p:cBhvr>
                                      <p:to>
                                        <p:strVal val="visible"/>
                                      </p:to>
                                    </p:set>
                                    <p:animEffect filter="fade" transition="in">
                                      <p:cBhvr>
                                        <p:cTn dur="1"/>
                                        <p:tgtEl>
                                          <p:spTgt spid="1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2" st="2"/>
                                            </p:txEl>
                                          </p:spTgt>
                                        </p:tgtEl>
                                        <p:attrNameLst>
                                          <p:attrName>style.visibility</p:attrName>
                                        </p:attrNameLst>
                                      </p:cBhvr>
                                      <p:to>
                                        <p:strVal val="visible"/>
                                      </p:to>
                                    </p:set>
                                    <p:animEffect filter="fade" transition="in">
                                      <p:cBhvr>
                                        <p:cTn dur="1"/>
                                        <p:tgtEl>
                                          <p:spTgt spid="13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3" st="3"/>
                                            </p:txEl>
                                          </p:spTgt>
                                        </p:tgtEl>
                                        <p:attrNameLst>
                                          <p:attrName>style.visibility</p:attrName>
                                        </p:attrNameLst>
                                      </p:cBhvr>
                                      <p:to>
                                        <p:strVal val="visible"/>
                                      </p:to>
                                    </p:set>
                                    <p:animEffect filter="fade" transition="in">
                                      <p:cBhvr>
                                        <p:cTn dur="1"/>
                                        <p:tgtEl>
                                          <p:spTgt spid="13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4" st="4"/>
                                            </p:txEl>
                                          </p:spTgt>
                                        </p:tgtEl>
                                        <p:attrNameLst>
                                          <p:attrName>style.visibility</p:attrName>
                                        </p:attrNameLst>
                                      </p:cBhvr>
                                      <p:to>
                                        <p:strVal val="visible"/>
                                      </p:to>
                                    </p:set>
                                    <p:animEffect filter="fade" transition="in">
                                      <p:cBhvr>
                                        <p:cTn dur="1"/>
                                        <p:tgtEl>
                                          <p:spTgt spid="13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5" st="5"/>
                                            </p:txEl>
                                          </p:spTgt>
                                        </p:tgtEl>
                                        <p:attrNameLst>
                                          <p:attrName>style.visibility</p:attrName>
                                        </p:attrNameLst>
                                      </p:cBhvr>
                                      <p:to>
                                        <p:strVal val="visible"/>
                                      </p:to>
                                    </p:set>
                                    <p:animEffect filter="fade" transition="in">
                                      <p:cBhvr>
                                        <p:cTn dur="1"/>
                                        <p:tgtEl>
                                          <p:spTgt spid="133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46" name="Shape 1346"/>
        <p:cNvGrpSpPr/>
        <p:nvPr/>
      </p:nvGrpSpPr>
      <p:grpSpPr>
        <a:xfrm>
          <a:off x="0" y="0"/>
          <a:ext cx="0" cy="0"/>
          <a:chOff x="0" y="0"/>
          <a:chExt cx="0" cy="0"/>
        </a:xfrm>
      </p:grpSpPr>
      <p:sp>
        <p:nvSpPr>
          <p:cNvPr id="1347" name="Google Shape;1347;p1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Noise Schemes</a:t>
            </a:r>
            <a:endParaRPr/>
          </a:p>
        </p:txBody>
      </p:sp>
      <p:sp>
        <p:nvSpPr>
          <p:cNvPr id="1348" name="Google Shape;1348;p13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clustering algorithm performed worse than original algorithm proposed in 2013. Proposed reason: k-means clustering finds local max</a:t>
            </a:r>
            <a:endParaRPr/>
          </a:p>
          <a:p>
            <a:pPr indent="0" lvl="0" marL="0" rtl="0" algn="l">
              <a:spcBef>
                <a:spcPts val="1600"/>
              </a:spcBef>
              <a:spcAft>
                <a:spcPts val="0"/>
              </a:spcAft>
              <a:buNone/>
            </a:pPr>
            <a:r>
              <a:rPr lang="en"/>
              <a:t>However, empirically: clustering gives diverse set of solutions when tree features are perturbed</a:t>
            </a:r>
            <a:endParaRPr/>
          </a:p>
          <a:p>
            <a:pPr indent="0" lvl="0" marL="0" rtl="0" algn="l">
              <a:spcBef>
                <a:spcPts val="1600"/>
              </a:spcBef>
              <a:spcAft>
                <a:spcPts val="1600"/>
              </a:spcAft>
              <a:buNone/>
            </a:pPr>
            <a:r>
              <a:rPr lang="en"/>
              <a:t>Precedent: having a diverse set of predictions can be helpful in NLP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xEl>
                                              <p:pRg end="0" st="0"/>
                                            </p:txEl>
                                          </p:spTgt>
                                        </p:tgtEl>
                                        <p:attrNameLst>
                                          <p:attrName>style.visibility</p:attrName>
                                        </p:attrNameLst>
                                      </p:cBhvr>
                                      <p:to>
                                        <p:strVal val="visible"/>
                                      </p:to>
                                    </p:set>
                                    <p:animEffect filter="fade" transition="in">
                                      <p:cBhvr>
                                        <p:cTn dur="1"/>
                                        <p:tgtEl>
                                          <p:spTgt spid="1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xEl>
                                              <p:pRg end="1" st="1"/>
                                            </p:txEl>
                                          </p:spTgt>
                                        </p:tgtEl>
                                        <p:attrNameLst>
                                          <p:attrName>style.visibility</p:attrName>
                                        </p:attrNameLst>
                                      </p:cBhvr>
                                      <p:to>
                                        <p:strVal val="visible"/>
                                      </p:to>
                                    </p:set>
                                    <p:animEffect filter="fade" transition="in">
                                      <p:cBhvr>
                                        <p:cTn dur="1"/>
                                        <p:tgtEl>
                                          <p:spTgt spid="13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xEl>
                                              <p:pRg end="2" st="2"/>
                                            </p:txEl>
                                          </p:spTgt>
                                        </p:tgtEl>
                                        <p:attrNameLst>
                                          <p:attrName>style.visibility</p:attrName>
                                        </p:attrNameLst>
                                      </p:cBhvr>
                                      <p:to>
                                        <p:strVal val="visible"/>
                                      </p:to>
                                    </p:set>
                                    <p:animEffect filter="fade" transition="in">
                                      <p:cBhvr>
                                        <p:cTn dur="1"/>
                                        <p:tgtEl>
                                          <p:spTgt spid="134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52" name="Shape 1352"/>
        <p:cNvGrpSpPr/>
        <p:nvPr/>
      </p:nvGrpSpPr>
      <p:grpSpPr>
        <a:xfrm>
          <a:off x="0" y="0"/>
          <a:ext cx="0" cy="0"/>
          <a:chOff x="0" y="0"/>
          <a:chExt cx="0" cy="0"/>
        </a:xfrm>
      </p:grpSpPr>
      <p:sp>
        <p:nvSpPr>
          <p:cNvPr id="1353" name="Google Shape;1353;p1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Noise Schemes</a:t>
            </a:r>
            <a:endParaRPr/>
          </a:p>
        </p:txBody>
      </p:sp>
      <p:sp>
        <p:nvSpPr>
          <p:cNvPr id="1354" name="Google Shape;1354;p1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various types of noise:</a:t>
            </a:r>
            <a:endParaRPr/>
          </a:p>
          <a:p>
            <a:pPr indent="-342900" lvl="0" marL="457200" rtl="0" algn="l">
              <a:spcBef>
                <a:spcPts val="1600"/>
              </a:spcBef>
              <a:spcAft>
                <a:spcPts val="0"/>
              </a:spcAft>
              <a:buSzPts val="1800"/>
              <a:buAutoNum type="arabicPeriod"/>
            </a:pPr>
            <a:r>
              <a:rPr b="1" lang="en"/>
              <a:t>Dropout noise</a:t>
            </a:r>
            <a:r>
              <a:rPr lang="en"/>
              <a:t>: set feature vectors to 0 with some probability (pre-SVD)</a:t>
            </a:r>
            <a:endParaRPr/>
          </a:p>
          <a:p>
            <a:pPr indent="-317500" lvl="1" marL="914400" rtl="0" algn="l">
              <a:spcBef>
                <a:spcPts val="0"/>
              </a:spcBef>
              <a:spcAft>
                <a:spcPts val="0"/>
              </a:spcAft>
              <a:buSzPts val="1400"/>
              <a:buAutoNum type="alphaLcPeriod"/>
            </a:pPr>
            <a:r>
              <a:rPr lang="en"/>
              <a:t>Inspired by neural network training: drop connections between units to avoid overfitting</a:t>
            </a:r>
            <a:endParaRPr/>
          </a:p>
          <a:p>
            <a:pPr indent="-342900" lvl="0" marL="457200" rtl="0" algn="l">
              <a:spcBef>
                <a:spcPts val="0"/>
              </a:spcBef>
              <a:spcAft>
                <a:spcPts val="0"/>
              </a:spcAft>
              <a:buSzPts val="1800"/>
              <a:buAutoNum type="arabicPeriod"/>
            </a:pPr>
            <a:r>
              <a:rPr b="1" lang="en"/>
              <a:t>Gaussian (additive)</a:t>
            </a:r>
            <a:r>
              <a:rPr lang="en"/>
              <a:t>: add normally distributed noise post-SVD</a:t>
            </a:r>
            <a:endParaRPr/>
          </a:p>
          <a:p>
            <a:pPr indent="-342900" lvl="0" marL="457200" rtl="0" algn="l">
              <a:spcBef>
                <a:spcPts val="0"/>
              </a:spcBef>
              <a:spcAft>
                <a:spcPts val="0"/>
              </a:spcAft>
              <a:buSzPts val="1800"/>
              <a:buAutoNum type="arabicPeriod"/>
            </a:pPr>
            <a:r>
              <a:rPr b="1" lang="en"/>
              <a:t>Gaussian (multiplicative)</a:t>
            </a:r>
            <a:r>
              <a:rPr lang="en"/>
              <a:t>: coordinate-wise multiplication with normally distributed noise</a:t>
            </a:r>
            <a:r>
              <a:rPr lang="en"/>
              <a:t> post-SVD</a:t>
            </a:r>
            <a:endParaRPr/>
          </a:p>
          <a:p>
            <a:pPr indent="0" lvl="0" marL="0" rtl="0" algn="l">
              <a:spcBef>
                <a:spcPts val="1600"/>
              </a:spcBef>
              <a:spcAft>
                <a:spcPts val="1600"/>
              </a:spcAft>
              <a:buNone/>
            </a:pPr>
            <a:r>
              <a:rPr lang="en"/>
              <a:t>Note: Gaussian noise must be post-SVD to preserve sparsity, and thus speed, in SVD step</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58" name="Shape 1358"/>
        <p:cNvGrpSpPr/>
        <p:nvPr/>
      </p:nvGrpSpPr>
      <p:grpSpPr>
        <a:xfrm>
          <a:off x="0" y="0"/>
          <a:ext cx="0" cy="0"/>
          <a:chOff x="0" y="0"/>
          <a:chExt cx="0" cy="0"/>
        </a:xfrm>
      </p:grpSpPr>
      <p:sp>
        <p:nvSpPr>
          <p:cNvPr id="1359" name="Google Shape;1359;p1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Combining Multiple Models</a:t>
            </a:r>
            <a:endParaRPr/>
          </a:p>
        </p:txBody>
      </p:sp>
      <p:sp>
        <p:nvSpPr>
          <p:cNvPr id="1360" name="Google Shape;1360;p13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schemes don’t improve model on their own, but do when combined</a:t>
            </a:r>
            <a:endParaRPr/>
          </a:p>
          <a:p>
            <a:pPr indent="0" lvl="0" marL="0" rtl="0" algn="l">
              <a:spcBef>
                <a:spcPts val="1600"/>
              </a:spcBef>
              <a:spcAft>
                <a:spcPts val="0"/>
              </a:spcAft>
              <a:buNone/>
            </a:pPr>
            <a:r>
              <a:rPr lang="en"/>
              <a:t>Various options for how to combine multiple models:</a:t>
            </a:r>
            <a:endParaRPr/>
          </a:p>
          <a:p>
            <a:pPr indent="-342900" lvl="0" marL="457200" rtl="0" algn="l">
              <a:spcBef>
                <a:spcPts val="1600"/>
              </a:spcBef>
              <a:spcAft>
                <a:spcPts val="0"/>
              </a:spcAft>
              <a:buSzPts val="1800"/>
              <a:buAutoNum type="arabicPeriod"/>
            </a:pPr>
            <a:r>
              <a:rPr b="1" lang="en"/>
              <a:t>Maximal tree coverage</a:t>
            </a:r>
            <a:r>
              <a:rPr lang="en"/>
              <a:t>: For each model, find the most probable output tree. The final parse tree is the tree has the greatest overlap in grammar rules with all of these trees</a:t>
            </a:r>
            <a:endParaRPr/>
          </a:p>
          <a:p>
            <a:pPr indent="-342900" lvl="0" marL="457200" rtl="0" algn="l">
              <a:spcBef>
                <a:spcPts val="0"/>
              </a:spcBef>
              <a:spcAft>
                <a:spcPts val="0"/>
              </a:spcAft>
              <a:buSzPts val="1800"/>
              <a:buAutoNum type="arabicPeriod"/>
            </a:pPr>
            <a:r>
              <a:rPr b="1" lang="en"/>
              <a:t>Maximal marginal coverage</a:t>
            </a:r>
            <a:r>
              <a:rPr lang="en"/>
              <a:t>: The final parse tree is the tree that maximizes the marginal probabilities predicted for each rule by the various models</a:t>
            </a:r>
            <a:endParaRPr/>
          </a:p>
          <a:p>
            <a:pPr indent="-342900" lvl="0" marL="457200" rtl="0" algn="l">
              <a:spcBef>
                <a:spcPts val="0"/>
              </a:spcBef>
              <a:spcAft>
                <a:spcPts val="0"/>
              </a:spcAft>
              <a:buSzPts val="1800"/>
              <a:buAutoNum type="arabicPeriod"/>
            </a:pPr>
            <a:r>
              <a:rPr b="1" lang="en"/>
              <a:t>MaxEnt reranking</a:t>
            </a:r>
            <a:r>
              <a:rPr lang="en"/>
              <a:t>: Select one of the parses from the models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64" name="Shape 1364"/>
        <p:cNvGrpSpPr/>
        <p:nvPr/>
      </p:nvGrpSpPr>
      <p:grpSpPr>
        <a:xfrm>
          <a:off x="0" y="0"/>
          <a:ext cx="0" cy="0"/>
          <a:chOff x="0" y="0"/>
          <a:chExt cx="0" cy="0"/>
        </a:xfrm>
      </p:grpSpPr>
      <p:sp>
        <p:nvSpPr>
          <p:cNvPr id="1365" name="Google Shape;1365;p1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Combining Multiple Models</a:t>
            </a:r>
            <a:endParaRPr/>
          </a:p>
        </p:txBody>
      </p:sp>
      <p:sp>
        <p:nvSpPr>
          <p:cNvPr id="1366" name="Google Shape;1366;p139"/>
          <p:cNvSpPr txBox="1"/>
          <p:nvPr>
            <p:ph idx="1" type="body"/>
          </p:nvPr>
        </p:nvSpPr>
        <p:spPr>
          <a:xfrm>
            <a:off x="311700" y="5394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AutoNum type="arabicPeriod"/>
            </a:pPr>
            <a:r>
              <a:rPr b="1" lang="en"/>
              <a:t>Maximal tree coverage</a:t>
            </a:r>
            <a:endParaRPr/>
          </a:p>
          <a:p>
            <a:pPr indent="0" lvl="0" marL="457200" rtl="0" algn="l">
              <a:spcBef>
                <a:spcPts val="1600"/>
              </a:spcBef>
              <a:spcAft>
                <a:spcPts val="0"/>
              </a:spcAft>
              <a:buNone/>
            </a:pPr>
            <a:br>
              <a:rPr lang="en"/>
            </a:br>
            <a:endParaRPr/>
          </a:p>
          <a:p>
            <a:pPr indent="-342900" lvl="0" marL="457200" rtl="0" algn="l">
              <a:spcBef>
                <a:spcPts val="1600"/>
              </a:spcBef>
              <a:spcAft>
                <a:spcPts val="0"/>
              </a:spcAft>
              <a:buSzPts val="1800"/>
              <a:buAutoNum type="arabicPeriod"/>
            </a:pPr>
            <a:r>
              <a:rPr b="1" lang="en"/>
              <a:t>Maximal marginal coverage</a:t>
            </a:r>
            <a:endParaRPr b="1"/>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Note: can even combine these various methods, e.g. MaxEnt on several subsets of models, then combining the outputs via maximal tree coverage</a:t>
            </a:r>
            <a:br>
              <a:rPr lang="en"/>
            </a:br>
            <a:br>
              <a:rPr lang="en"/>
            </a:br>
            <a:endParaRPr/>
          </a:p>
          <a:p>
            <a:pPr indent="0" lvl="0" marL="457200" rtl="0" algn="l">
              <a:spcBef>
                <a:spcPts val="1600"/>
              </a:spcBef>
              <a:spcAft>
                <a:spcPts val="1600"/>
              </a:spcAft>
              <a:buNone/>
            </a:pPr>
            <a:r>
              <a:t/>
            </a:r>
            <a:endParaRPr/>
          </a:p>
        </p:txBody>
      </p:sp>
      <p:pic>
        <p:nvPicPr>
          <p:cNvPr id="1367" name="Google Shape;1367;p139"/>
          <p:cNvPicPr preferRelativeResize="0"/>
          <p:nvPr/>
        </p:nvPicPr>
        <p:blipFill rotWithShape="1">
          <a:blip r:embed="rId3">
            <a:alphaModFix/>
          </a:blip>
          <a:srcRect b="6420" l="0" r="0" t="12312"/>
          <a:stretch/>
        </p:blipFill>
        <p:spPr>
          <a:xfrm>
            <a:off x="841300" y="1537725"/>
            <a:ext cx="4455175" cy="902525"/>
          </a:xfrm>
          <a:prstGeom prst="rect">
            <a:avLst/>
          </a:prstGeom>
          <a:noFill/>
          <a:ln>
            <a:noFill/>
          </a:ln>
        </p:spPr>
      </p:pic>
      <p:pic>
        <p:nvPicPr>
          <p:cNvPr id="1368" name="Google Shape;1368;p139"/>
          <p:cNvPicPr preferRelativeResize="0"/>
          <p:nvPr/>
        </p:nvPicPr>
        <p:blipFill rotWithShape="1">
          <a:blip r:embed="rId4">
            <a:alphaModFix/>
          </a:blip>
          <a:srcRect b="13790" l="0" r="0" t="15886"/>
          <a:stretch/>
        </p:blipFill>
        <p:spPr>
          <a:xfrm>
            <a:off x="917500" y="2830750"/>
            <a:ext cx="4179650" cy="8313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2" name="Shape 1372"/>
        <p:cNvGrpSpPr/>
        <p:nvPr/>
      </p:nvGrpSpPr>
      <p:grpSpPr>
        <a:xfrm>
          <a:off x="0" y="0"/>
          <a:ext cx="0" cy="0"/>
          <a:chOff x="0" y="0"/>
          <a:chExt cx="0" cy="0"/>
        </a:xfrm>
      </p:grpSpPr>
      <p:sp>
        <p:nvSpPr>
          <p:cNvPr id="1373" name="Google Shape;1373;p1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1374" name="Google Shape;1374;p14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Test on German and English</a:t>
            </a:r>
            <a:endParaRPr/>
          </a:p>
          <a:p>
            <a:pPr indent="-342900" lvl="0" marL="457200" rtl="0" algn="l">
              <a:spcBef>
                <a:spcPts val="0"/>
              </a:spcBef>
              <a:spcAft>
                <a:spcPts val="0"/>
              </a:spcAft>
              <a:buSzPts val="1800"/>
              <a:buChar char="●"/>
            </a:pPr>
            <a:r>
              <a:rPr lang="en"/>
              <a:t>Compare to spectral algorithm of Cohen et al (2012): also apply dropout and Gaussian noise schemes, with model combination</a:t>
            </a:r>
            <a:endParaRPr/>
          </a:p>
          <a:p>
            <a:pPr indent="-342900" lvl="0" marL="457200" rtl="0" algn="l">
              <a:spcBef>
                <a:spcPts val="0"/>
              </a:spcBef>
              <a:spcAft>
                <a:spcPts val="0"/>
              </a:spcAft>
              <a:buSzPts val="1800"/>
              <a:buChar char="●"/>
            </a:pPr>
            <a:r>
              <a:rPr lang="en"/>
              <a:t>English: Penn WSJ treebank</a:t>
            </a:r>
            <a:endParaRPr/>
          </a:p>
          <a:p>
            <a:pPr indent="-342900" lvl="0" marL="457200" rtl="0" algn="l">
              <a:spcBef>
                <a:spcPts val="0"/>
              </a:spcBef>
              <a:spcAft>
                <a:spcPts val="0"/>
              </a:spcAft>
              <a:buSzPts val="1800"/>
              <a:buChar char="●"/>
            </a:pPr>
            <a:r>
              <a:rPr lang="en"/>
              <a:t>German: NEGRA</a:t>
            </a:r>
            <a:endParaRPr/>
          </a:p>
          <a:p>
            <a:pPr indent="-342900" lvl="0" marL="457200" rtl="0" algn="l">
              <a:spcBef>
                <a:spcPts val="0"/>
              </a:spcBef>
              <a:spcAft>
                <a:spcPts val="0"/>
              </a:spcAft>
              <a:buSzPts val="1800"/>
              <a:buChar char="●"/>
            </a:pPr>
            <a:r>
              <a:rPr lang="en"/>
              <a:t>Error is F1 score from PARSEVAL metric: 2(precision*recall)/(precision+recall), where precision and recall are with respect to constituents of the parse trees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8" name="Shape 1378"/>
        <p:cNvGrpSpPr/>
        <p:nvPr/>
      </p:nvGrpSpPr>
      <p:grpSpPr>
        <a:xfrm>
          <a:off x="0" y="0"/>
          <a:ext cx="0" cy="0"/>
          <a:chOff x="0" y="0"/>
          <a:chExt cx="0" cy="0"/>
        </a:xfrm>
      </p:grpSpPr>
      <p:sp>
        <p:nvSpPr>
          <p:cNvPr id="1379" name="Google Shape;1379;p1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English</a:t>
            </a:r>
            <a:endParaRPr/>
          </a:p>
        </p:txBody>
      </p:sp>
      <p:pic>
        <p:nvPicPr>
          <p:cNvPr id="1380" name="Google Shape;1380;p141"/>
          <p:cNvPicPr preferRelativeResize="0"/>
          <p:nvPr/>
        </p:nvPicPr>
        <p:blipFill>
          <a:blip r:embed="rId3">
            <a:alphaModFix/>
          </a:blip>
          <a:stretch>
            <a:fillRect/>
          </a:stretch>
        </p:blipFill>
        <p:spPr>
          <a:xfrm>
            <a:off x="361975" y="1053637"/>
            <a:ext cx="8420050" cy="3697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9" name="Shape 229"/>
        <p:cNvGrpSpPr/>
        <p:nvPr/>
      </p:nvGrpSpPr>
      <p:grpSpPr>
        <a:xfrm>
          <a:off x="0" y="0"/>
          <a:ext cx="0" cy="0"/>
          <a:chOff x="0" y="0"/>
          <a:chExt cx="0" cy="0"/>
        </a:xfrm>
      </p:grpSpPr>
      <p:sp>
        <p:nvSpPr>
          <p:cNvPr id="230" name="Google Shape;230;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SVD</a:t>
            </a:r>
            <a:endParaRPr/>
          </a:p>
        </p:txBody>
      </p:sp>
      <p:sp>
        <p:nvSpPr>
          <p:cNvPr id="231" name="Google Shape;231;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Complexity for m by n matrix: O(min(mn</a:t>
            </a:r>
            <a:r>
              <a:rPr baseline="30000" lang="en"/>
              <a:t>2</a:t>
            </a:r>
            <a:r>
              <a:rPr lang="en"/>
              <a:t>,m</a:t>
            </a:r>
            <a:r>
              <a:rPr baseline="30000" lang="en"/>
              <a:t>2</a:t>
            </a:r>
            <a:r>
              <a:rPr lang="en"/>
              <a:t>n))</a:t>
            </a:r>
            <a:endParaRPr/>
          </a:p>
          <a:p>
            <a:pPr indent="0" lvl="0" marL="0" rtl="0" algn="l">
              <a:spcBef>
                <a:spcPts val="1600"/>
              </a:spcBef>
              <a:spcAft>
                <a:spcPts val="0"/>
              </a:spcAft>
              <a:buNone/>
            </a:pPr>
            <a:r>
              <a:rPr lang="en"/>
              <a:t>Rank-k SVD: O(k</a:t>
            </a:r>
            <a:r>
              <a:rPr baseline="30000" lang="en"/>
              <a:t>2</a:t>
            </a:r>
            <a:r>
              <a:rPr lang="en"/>
              <a:t> * min(m,n))</a:t>
            </a:r>
            <a:endParaRPr/>
          </a:p>
          <a:p>
            <a:pPr indent="0" lvl="0" marL="0" rtl="0" algn="l">
              <a:spcBef>
                <a:spcPts val="1600"/>
              </a:spcBef>
              <a:spcAft>
                <a:spcPts val="0"/>
              </a:spcAft>
              <a:buNone/>
            </a:pPr>
            <a:r>
              <a:rPr lang="en"/>
              <a:t>Efficient algorithms exist for online SVD: given SVD, compute SVD of matrix with new columns added </a:t>
            </a:r>
            <a:endParaRPr/>
          </a:p>
          <a:p>
            <a:pPr indent="0" lvl="0" marL="0" rtl="0" algn="l">
              <a:spcBef>
                <a:spcPts val="1600"/>
              </a:spcBef>
              <a:spcAft>
                <a:spcPts val="1600"/>
              </a:spcAft>
              <a:buNone/>
            </a:pPr>
            <a:r>
              <a:t/>
            </a:r>
            <a:endParaRPr/>
          </a:p>
        </p:txBody>
      </p:sp>
      <p:sp>
        <p:nvSpPr>
          <p:cNvPr id="232" name="Google Shape;232;p25"/>
          <p:cNvSpPr/>
          <p:nvPr/>
        </p:nvSpPr>
        <p:spPr>
          <a:xfrm>
            <a:off x="3408675" y="3482975"/>
            <a:ext cx="7887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5"/>
          <p:cNvGrpSpPr/>
          <p:nvPr/>
        </p:nvGrpSpPr>
        <p:grpSpPr>
          <a:xfrm>
            <a:off x="1629925" y="3158775"/>
            <a:ext cx="1332000" cy="1608900"/>
            <a:chOff x="1629925" y="3158775"/>
            <a:chExt cx="1332000" cy="1608900"/>
          </a:xfrm>
        </p:grpSpPr>
        <p:sp>
          <p:nvSpPr>
            <p:cNvPr id="234" name="Google Shape;234;p25"/>
            <p:cNvSpPr/>
            <p:nvPr/>
          </p:nvSpPr>
          <p:spPr>
            <a:xfrm>
              <a:off x="1629925" y="3158775"/>
              <a:ext cx="1332000" cy="107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25"/>
            <p:cNvPicPr preferRelativeResize="0"/>
            <p:nvPr/>
          </p:nvPicPr>
          <p:blipFill rotWithShape="1">
            <a:blip r:embed="rId3">
              <a:alphaModFix/>
            </a:blip>
            <a:srcRect b="0" l="42971" r="0" t="0"/>
            <a:stretch/>
          </p:blipFill>
          <p:spPr>
            <a:xfrm>
              <a:off x="1708775" y="4406825"/>
              <a:ext cx="1166125" cy="360850"/>
            </a:xfrm>
            <a:prstGeom prst="rect">
              <a:avLst/>
            </a:prstGeom>
            <a:noFill/>
            <a:ln>
              <a:noFill/>
            </a:ln>
          </p:spPr>
        </p:pic>
      </p:grpSp>
      <p:grpSp>
        <p:nvGrpSpPr>
          <p:cNvPr id="236" name="Google Shape;236;p25"/>
          <p:cNvGrpSpPr/>
          <p:nvPr/>
        </p:nvGrpSpPr>
        <p:grpSpPr>
          <a:xfrm>
            <a:off x="4332175" y="3158775"/>
            <a:ext cx="1906800" cy="1621225"/>
            <a:chOff x="4332175" y="3158775"/>
            <a:chExt cx="1906800" cy="1621225"/>
          </a:xfrm>
        </p:grpSpPr>
        <p:sp>
          <p:nvSpPr>
            <p:cNvPr id="237" name="Google Shape;237;p25"/>
            <p:cNvSpPr/>
            <p:nvPr/>
          </p:nvSpPr>
          <p:spPr>
            <a:xfrm>
              <a:off x="4332175" y="3158775"/>
              <a:ext cx="1906800" cy="107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5424025" y="3193825"/>
              <a:ext cx="744900" cy="1007700"/>
            </a:xfrm>
            <a:prstGeom prst="rect">
              <a:avLst/>
            </a:prstGeom>
            <a:solidFill>
              <a:srgbClr val="CCA677">
                <a:alpha val="519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txBox="1"/>
            <p:nvPr/>
          </p:nvSpPr>
          <p:spPr>
            <a:xfrm>
              <a:off x="5196200" y="4394500"/>
              <a:ext cx="648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animEffect filter="fade" transition="in">
                                      <p:cBhvr>
                                        <p:cTn dur="1"/>
                                        <p:tgtEl>
                                          <p:spTgt spid="2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animEffect filter="fade" transition="in">
                                      <p:cBhvr>
                                        <p:cTn dur="1"/>
                                        <p:tgtEl>
                                          <p:spTgt spid="2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animEffect filter="fade" transition="in">
                                      <p:cBhvr>
                                        <p:cTn dur="1"/>
                                        <p:tgtEl>
                                          <p:spTgt spid="2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animEffect filter="fade" transition="in">
                                      <p:cBhvr>
                                        <p:cTn dur="1"/>
                                        <p:tgtEl>
                                          <p:spTgt spid="2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84" name="Shape 1384"/>
        <p:cNvGrpSpPr/>
        <p:nvPr/>
      </p:nvGrpSpPr>
      <p:grpSpPr>
        <a:xfrm>
          <a:off x="0" y="0"/>
          <a:ext cx="0" cy="0"/>
          <a:chOff x="0" y="0"/>
          <a:chExt cx="0" cy="0"/>
        </a:xfrm>
      </p:grpSpPr>
      <p:sp>
        <p:nvSpPr>
          <p:cNvPr id="1385" name="Google Shape;1385;p1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English</a:t>
            </a:r>
            <a:endParaRPr/>
          </a:p>
        </p:txBody>
      </p:sp>
      <p:pic>
        <p:nvPicPr>
          <p:cNvPr id="1386" name="Google Shape;1386;p142"/>
          <p:cNvPicPr preferRelativeResize="0"/>
          <p:nvPr/>
        </p:nvPicPr>
        <p:blipFill rotWithShape="1">
          <a:blip r:embed="rId3">
            <a:alphaModFix/>
          </a:blip>
          <a:srcRect b="26868" l="0" r="0" t="0"/>
          <a:stretch/>
        </p:blipFill>
        <p:spPr>
          <a:xfrm>
            <a:off x="311700" y="1111200"/>
            <a:ext cx="3850550" cy="3754700"/>
          </a:xfrm>
          <a:prstGeom prst="rect">
            <a:avLst/>
          </a:prstGeom>
          <a:noFill/>
          <a:ln>
            <a:noFill/>
          </a:ln>
        </p:spPr>
      </p:pic>
      <p:pic>
        <p:nvPicPr>
          <p:cNvPr id="1387" name="Google Shape;1387;p142"/>
          <p:cNvPicPr preferRelativeResize="0"/>
          <p:nvPr/>
        </p:nvPicPr>
        <p:blipFill>
          <a:blip r:embed="rId4">
            <a:alphaModFix/>
          </a:blip>
          <a:stretch>
            <a:fillRect/>
          </a:stretch>
        </p:blipFill>
        <p:spPr>
          <a:xfrm>
            <a:off x="4100925" y="1380500"/>
            <a:ext cx="4368699" cy="13311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91" name="Shape 1391"/>
        <p:cNvGrpSpPr/>
        <p:nvPr/>
      </p:nvGrpSpPr>
      <p:grpSpPr>
        <a:xfrm>
          <a:off x="0" y="0"/>
          <a:ext cx="0" cy="0"/>
          <a:chOff x="0" y="0"/>
          <a:chExt cx="0" cy="0"/>
        </a:xfrm>
      </p:grpSpPr>
      <p:sp>
        <p:nvSpPr>
          <p:cNvPr id="1392" name="Google Shape;1392;p1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English</a:t>
            </a:r>
            <a:endParaRPr/>
          </a:p>
        </p:txBody>
      </p:sp>
      <p:pic>
        <p:nvPicPr>
          <p:cNvPr id="1393" name="Google Shape;1393;p143"/>
          <p:cNvPicPr preferRelativeResize="0"/>
          <p:nvPr/>
        </p:nvPicPr>
        <p:blipFill>
          <a:blip r:embed="rId3">
            <a:alphaModFix/>
          </a:blip>
          <a:stretch>
            <a:fillRect/>
          </a:stretch>
        </p:blipFill>
        <p:spPr>
          <a:xfrm>
            <a:off x="97325" y="1427625"/>
            <a:ext cx="4474675" cy="2554800"/>
          </a:xfrm>
          <a:prstGeom prst="rect">
            <a:avLst/>
          </a:prstGeom>
          <a:noFill/>
          <a:ln>
            <a:noFill/>
          </a:ln>
        </p:spPr>
      </p:pic>
      <p:pic>
        <p:nvPicPr>
          <p:cNvPr id="1394" name="Google Shape;1394;p143"/>
          <p:cNvPicPr preferRelativeResize="0"/>
          <p:nvPr/>
        </p:nvPicPr>
        <p:blipFill>
          <a:blip r:embed="rId4">
            <a:alphaModFix/>
          </a:blip>
          <a:stretch>
            <a:fillRect/>
          </a:stretch>
        </p:blipFill>
        <p:spPr>
          <a:xfrm>
            <a:off x="4625125" y="1667675"/>
            <a:ext cx="4207174" cy="18081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98" name="Shape 1398"/>
        <p:cNvGrpSpPr/>
        <p:nvPr/>
      </p:nvGrpSpPr>
      <p:grpSpPr>
        <a:xfrm>
          <a:off x="0" y="0"/>
          <a:ext cx="0" cy="0"/>
          <a:chOff x="0" y="0"/>
          <a:chExt cx="0" cy="0"/>
        </a:xfrm>
      </p:grpSpPr>
      <p:sp>
        <p:nvSpPr>
          <p:cNvPr id="1399" name="Google Shape;1399;p1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German</a:t>
            </a:r>
            <a:endParaRPr/>
          </a:p>
        </p:txBody>
      </p:sp>
      <p:sp>
        <p:nvSpPr>
          <p:cNvPr id="1400" name="Google Shape;1400;p1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01" name="Google Shape;1401;p144"/>
          <p:cNvPicPr preferRelativeResize="0"/>
          <p:nvPr/>
        </p:nvPicPr>
        <p:blipFill>
          <a:blip r:embed="rId3">
            <a:alphaModFix/>
          </a:blip>
          <a:stretch>
            <a:fillRect/>
          </a:stretch>
        </p:blipFill>
        <p:spPr>
          <a:xfrm>
            <a:off x="293855" y="1147225"/>
            <a:ext cx="8556294" cy="305917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05" name="Shape 1405"/>
        <p:cNvGrpSpPr/>
        <p:nvPr/>
      </p:nvGrpSpPr>
      <p:grpSpPr>
        <a:xfrm>
          <a:off x="0" y="0"/>
          <a:ext cx="0" cy="0"/>
          <a:chOff x="0" y="0"/>
          <a:chExt cx="0" cy="0"/>
        </a:xfrm>
      </p:grpSpPr>
      <p:sp>
        <p:nvSpPr>
          <p:cNvPr id="1406" name="Google Shape;1406;p1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German</a:t>
            </a:r>
            <a:endParaRPr/>
          </a:p>
        </p:txBody>
      </p:sp>
      <p:sp>
        <p:nvSpPr>
          <p:cNvPr id="1407" name="Google Shape;1407;p14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“Comparable to SOTA” (at time of release) on this dataset (84.5 in 2010) </a:t>
            </a:r>
            <a:endParaRPr/>
          </a:p>
        </p:txBody>
      </p:sp>
      <p:pic>
        <p:nvPicPr>
          <p:cNvPr id="1408" name="Google Shape;1408;p145"/>
          <p:cNvPicPr preferRelativeResize="0"/>
          <p:nvPr/>
        </p:nvPicPr>
        <p:blipFill>
          <a:blip r:embed="rId3">
            <a:alphaModFix/>
          </a:blip>
          <a:stretch>
            <a:fillRect/>
          </a:stretch>
        </p:blipFill>
        <p:spPr>
          <a:xfrm>
            <a:off x="269475" y="1147225"/>
            <a:ext cx="4467925" cy="2703425"/>
          </a:xfrm>
          <a:prstGeom prst="rect">
            <a:avLst/>
          </a:prstGeom>
          <a:noFill/>
          <a:ln>
            <a:noFill/>
          </a:ln>
        </p:spPr>
      </p:pic>
      <p:pic>
        <p:nvPicPr>
          <p:cNvPr id="1409" name="Google Shape;1409;p145"/>
          <p:cNvPicPr preferRelativeResize="0"/>
          <p:nvPr/>
        </p:nvPicPr>
        <p:blipFill>
          <a:blip r:embed="rId4">
            <a:alphaModFix/>
          </a:blip>
          <a:stretch>
            <a:fillRect/>
          </a:stretch>
        </p:blipFill>
        <p:spPr>
          <a:xfrm>
            <a:off x="4737400" y="1326475"/>
            <a:ext cx="4265450" cy="14541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13" name="Shape 1413"/>
        <p:cNvGrpSpPr/>
        <p:nvPr/>
      </p:nvGrpSpPr>
      <p:grpSpPr>
        <a:xfrm>
          <a:off x="0" y="0"/>
          <a:ext cx="0" cy="0"/>
          <a:chOff x="0" y="0"/>
          <a:chExt cx="0" cy="0"/>
        </a:xfrm>
      </p:grpSpPr>
      <p:sp>
        <p:nvSpPr>
          <p:cNvPr id="1414" name="Google Shape;1414;p1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Criticisms</a:t>
            </a:r>
            <a:endParaRPr/>
          </a:p>
        </p:txBody>
      </p:sp>
      <p:sp>
        <p:nvSpPr>
          <p:cNvPr id="1415" name="Google Shape;1415;p14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Adding noise: somewhat arbitrary, requires repeating procedure many times (10-100) - softens any advantage in efficiency and parameters</a:t>
            </a:r>
            <a:endParaRPr/>
          </a:p>
          <a:p>
            <a:pPr indent="-342900" lvl="0" marL="457200" rtl="0" algn="l">
              <a:spcBef>
                <a:spcPts val="0"/>
              </a:spcBef>
              <a:spcAft>
                <a:spcPts val="0"/>
              </a:spcAft>
              <a:buSzPts val="1800"/>
              <a:buChar char="●"/>
            </a:pPr>
            <a:r>
              <a:rPr lang="en"/>
              <a:t>Only compare to other spectral algorithms from particular paper, not EM or SOTA parsing</a:t>
            </a:r>
            <a:endParaRPr/>
          </a:p>
          <a:p>
            <a:pPr indent="-342900" lvl="0" marL="457200" rtl="0" algn="l">
              <a:spcBef>
                <a:spcPts val="0"/>
              </a:spcBef>
              <a:spcAft>
                <a:spcPts val="0"/>
              </a:spcAft>
              <a:buSzPts val="1800"/>
              <a:buChar char="●"/>
            </a:pPr>
            <a:r>
              <a:rPr lang="en"/>
              <a:t>Do not provide theoretical guarantees (due to k-means clustering); breaks one of the main advantages of spectral learning</a:t>
            </a:r>
            <a:endParaRPr/>
          </a:p>
          <a:p>
            <a:pPr indent="-342900" lvl="0" marL="457200" rtl="0" algn="l">
              <a:spcBef>
                <a:spcPts val="0"/>
              </a:spcBef>
              <a:spcAft>
                <a:spcPts val="0"/>
              </a:spcAft>
              <a:buSzPts val="1800"/>
              <a:buChar char="●"/>
            </a:pPr>
            <a:r>
              <a:rPr lang="en"/>
              <a:t>Not an overwhelmingly strong case for advantage over existing spectral algorithm: e.g., say fewer parameters but do not include information about runtime</a:t>
            </a:r>
            <a:endParaRPr/>
          </a:p>
          <a:p>
            <a:pPr indent="0" lvl="0" marL="457200" rtl="0" algn="l">
              <a:spcBef>
                <a:spcPts val="1600"/>
              </a:spcBef>
              <a:spcAft>
                <a:spcPts val="160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1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Paper Summary </a:t>
            </a:r>
            <a:endParaRPr/>
          </a:p>
        </p:txBody>
      </p:sp>
      <p:sp>
        <p:nvSpPr>
          <p:cNvPr id="1421" name="Google Shape;1421;p14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Presented simple clustering algorithm: fewer parameters than existing spectral algorithms (97K vs 54 million for same number of latent states)</a:t>
            </a:r>
            <a:endParaRPr/>
          </a:p>
          <a:p>
            <a:pPr indent="-342900" lvl="0" marL="457200" rtl="0" algn="l">
              <a:spcBef>
                <a:spcPts val="0"/>
              </a:spcBef>
              <a:spcAft>
                <a:spcPts val="0"/>
              </a:spcAft>
              <a:buSzPts val="1800"/>
              <a:buChar char="●"/>
            </a:pPr>
            <a:r>
              <a:rPr lang="en"/>
              <a:t>Diverse set of parses, and methods for combining them: improve both their algorithm and existing spectral algorithm</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425" name="Shape 1425"/>
        <p:cNvGrpSpPr/>
        <p:nvPr/>
      </p:nvGrpSpPr>
      <p:grpSpPr>
        <a:xfrm>
          <a:off x="0" y="0"/>
          <a:ext cx="0" cy="0"/>
          <a:chOff x="0" y="0"/>
          <a:chExt cx="0" cy="0"/>
        </a:xfrm>
      </p:grpSpPr>
      <p:sp>
        <p:nvSpPr>
          <p:cNvPr id="1426" name="Google Shape;1426;p1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Questions </a:t>
            </a:r>
            <a:endParaRPr/>
          </a:p>
        </p:txBody>
      </p:sp>
      <p:sp>
        <p:nvSpPr>
          <p:cNvPr id="1427" name="Google Shape;1427;p14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are other tasks in NLP where you might be able to achieve a marginal performance increase by perturbing the data a few times, and recombining results?</a:t>
            </a:r>
            <a:endParaRPr/>
          </a:p>
          <a:p>
            <a:pPr indent="-342900" lvl="0" marL="457200" rtl="0" algn="l">
              <a:spcBef>
                <a:spcPts val="0"/>
              </a:spcBef>
              <a:spcAft>
                <a:spcPts val="0"/>
              </a:spcAft>
              <a:buSzPts val="1800"/>
              <a:buChar char="●"/>
            </a:pPr>
            <a:r>
              <a:rPr lang="en"/>
              <a:t>Is the model assumption - that inside and outside trees are independent, conditioned on a learnable latent state - reasonable?</a:t>
            </a:r>
            <a:endParaRPr/>
          </a:p>
          <a:p>
            <a:pPr indent="-342900" lvl="0" marL="457200" rtl="0" algn="l">
              <a:spcBef>
                <a:spcPts val="0"/>
              </a:spcBef>
              <a:spcAft>
                <a:spcPts val="0"/>
              </a:spcAft>
              <a:buSzPts val="1800"/>
              <a:buChar char="●"/>
            </a:pPr>
            <a:r>
              <a:rPr lang="en"/>
              <a:t>What are other ways that this model might  be improved?</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31" name="Shape 1431"/>
        <p:cNvGrpSpPr/>
        <p:nvPr/>
      </p:nvGrpSpPr>
      <p:grpSpPr>
        <a:xfrm>
          <a:off x="0" y="0"/>
          <a:ext cx="0" cy="0"/>
          <a:chOff x="0" y="0"/>
          <a:chExt cx="0" cy="0"/>
        </a:xfrm>
      </p:grpSpPr>
      <p:sp>
        <p:nvSpPr>
          <p:cNvPr id="1432" name="Google Shape;1432;p1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 of Spectral Learning </a:t>
            </a:r>
            <a:endParaRPr/>
          </a:p>
        </p:txBody>
      </p:sp>
      <p:sp>
        <p:nvSpPr>
          <p:cNvPr id="1433" name="Google Shape;1433;p14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Wide variety of approaches: canonical correlation analysis, method of moments, spectral clustering, matrix factorization</a:t>
            </a:r>
            <a:endParaRPr/>
          </a:p>
          <a:p>
            <a:pPr indent="-342900" lvl="0" marL="457200" rtl="0" algn="l">
              <a:spcBef>
                <a:spcPts val="0"/>
              </a:spcBef>
              <a:spcAft>
                <a:spcPts val="0"/>
              </a:spcAft>
              <a:buSzPts val="1800"/>
              <a:buChar char="●"/>
            </a:pPr>
            <a:r>
              <a:rPr lang="en"/>
              <a:t>General advantages: speed, theoretical guarantees (although make assumptions on data). Performance on tasks is usually good, not always overwhelmingly better than existing methods/SOTA</a:t>
            </a:r>
            <a:endParaRPr/>
          </a:p>
          <a:p>
            <a:pPr indent="-342900" lvl="0" marL="457200" rtl="0" algn="l">
              <a:spcBef>
                <a:spcPts val="0"/>
              </a:spcBef>
              <a:spcAft>
                <a:spcPts val="0"/>
              </a:spcAft>
              <a:buSzPts val="1800"/>
              <a:buChar char="●"/>
            </a:pPr>
            <a:r>
              <a:rPr lang="en"/>
              <a:t>Apply to huge variety of NLP tasks, including parsing, generating word embeddings, incorporating new words into a set of embeddings, and unsupervised and supervised topic modeling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0" st="0"/>
                                            </p:txEl>
                                          </p:spTgt>
                                        </p:tgtEl>
                                        <p:attrNameLst>
                                          <p:attrName>style.visibility</p:attrName>
                                        </p:attrNameLst>
                                      </p:cBhvr>
                                      <p:to>
                                        <p:strVal val="visible"/>
                                      </p:to>
                                    </p:set>
                                    <p:animEffect filter="fade" transition="in">
                                      <p:cBhvr>
                                        <p:cTn dur="1"/>
                                        <p:tgtEl>
                                          <p:spTgt spid="14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1" st="1"/>
                                            </p:txEl>
                                          </p:spTgt>
                                        </p:tgtEl>
                                        <p:attrNameLst>
                                          <p:attrName>style.visibility</p:attrName>
                                        </p:attrNameLst>
                                      </p:cBhvr>
                                      <p:to>
                                        <p:strVal val="visible"/>
                                      </p:to>
                                    </p:set>
                                    <p:animEffect filter="fade" transition="in">
                                      <p:cBhvr>
                                        <p:cTn dur="1"/>
                                        <p:tgtEl>
                                          <p:spTgt spid="14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2" st="2"/>
                                            </p:txEl>
                                          </p:spTgt>
                                        </p:tgtEl>
                                        <p:attrNameLst>
                                          <p:attrName>style.visibility</p:attrName>
                                        </p:attrNameLst>
                                      </p:cBhvr>
                                      <p:to>
                                        <p:strVal val="visible"/>
                                      </p:to>
                                    </p:set>
                                    <p:animEffect filter="fade" transition="in">
                                      <p:cBhvr>
                                        <p:cTn dur="1"/>
                                        <p:tgtEl>
                                          <p:spTgt spid="14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37" name="Shape 1437"/>
        <p:cNvGrpSpPr/>
        <p:nvPr/>
      </p:nvGrpSpPr>
      <p:grpSpPr>
        <a:xfrm>
          <a:off x="0" y="0"/>
          <a:ext cx="0" cy="0"/>
          <a:chOff x="0" y="0"/>
          <a:chExt cx="0" cy="0"/>
        </a:xfrm>
      </p:grpSpPr>
      <p:sp>
        <p:nvSpPr>
          <p:cNvPr id="1438" name="Google Shape;1438;p15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 Directions for</a:t>
            </a:r>
            <a:r>
              <a:rPr lang="en"/>
              <a:t> Spectral Learning</a:t>
            </a:r>
            <a:endParaRPr/>
          </a:p>
        </p:txBody>
      </p:sp>
      <p:sp>
        <p:nvSpPr>
          <p:cNvPr id="1439" name="Google Shape;1439;p15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Spectral learning algorithms for weighted finite automata have been connected to recurrent neural networks; get provable spectral algorithm for learning 2-RNNs (Rabusseau et al 2013)</a:t>
            </a:r>
            <a:endParaRPr/>
          </a:p>
          <a:p>
            <a:pPr indent="-342900" lvl="0" marL="457200" rtl="0" algn="l">
              <a:spcBef>
                <a:spcPts val="0"/>
              </a:spcBef>
              <a:spcAft>
                <a:spcPts val="0"/>
              </a:spcAft>
              <a:buSzPts val="1800"/>
              <a:buChar char="●"/>
            </a:pPr>
            <a:r>
              <a:rPr lang="en"/>
              <a:t>Spectral clustering quite popular, although less use in NLP. Recent approaches use it as framework for understanding clustering with deep learning (e.g. </a:t>
            </a:r>
            <a:r>
              <a:rPr i="1" lang="en"/>
              <a:t>Deep Spectral Clustering Learning</a:t>
            </a:r>
            <a:r>
              <a:rPr lang="en"/>
              <a:t>, </a:t>
            </a:r>
            <a:r>
              <a:rPr i="1" lang="en"/>
              <a:t>Spectral Clustering Using Deep Neural Networks</a:t>
            </a:r>
            <a:r>
              <a:rPr lang="en"/>
              <a:t>, etc.)</a:t>
            </a:r>
            <a:endParaRPr/>
          </a:p>
          <a:p>
            <a:pPr indent="-342900" lvl="0" marL="457200" rtl="0" algn="l">
              <a:spcBef>
                <a:spcPts val="0"/>
              </a:spcBef>
              <a:spcAft>
                <a:spcPts val="0"/>
              </a:spcAft>
              <a:buSzPts val="1800"/>
              <a:buChar char="●"/>
            </a:pPr>
            <a:r>
              <a:rPr lang="en"/>
              <a:t>Graph convolutional networks might also be considered spectral learning: also use eigenvectors of Laplacian (or at least, early iterations of GCNs motivated by this idea)</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443" name="Shape 1443"/>
        <p:cNvGrpSpPr/>
        <p:nvPr/>
      </p:nvGrpSpPr>
      <p:grpSpPr>
        <a:xfrm>
          <a:off x="0" y="0"/>
          <a:ext cx="0" cy="0"/>
          <a:chOff x="0" y="0"/>
          <a:chExt cx="0" cy="0"/>
        </a:xfrm>
      </p:grpSpPr>
      <p:sp>
        <p:nvSpPr>
          <p:cNvPr id="1444" name="Google Shape;1444;p1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Questions </a:t>
            </a:r>
            <a:endParaRPr/>
          </a:p>
        </p:txBody>
      </p:sp>
      <p:sp>
        <p:nvSpPr>
          <p:cNvPr id="1445" name="Google Shape;1445;p15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Many proponents of spectral learning prefer it to other methods because it provides theoretical guarantees of global (rather than local) optimality and convergence. What sort of value do theoretical guarantees have in a highly empirically-driven field like NLP? </a:t>
            </a:r>
            <a:endParaRPr/>
          </a:p>
          <a:p>
            <a:pPr indent="-317500" lvl="1" marL="914400" rtl="0" algn="l">
              <a:spcBef>
                <a:spcPts val="0"/>
              </a:spcBef>
              <a:spcAft>
                <a:spcPts val="0"/>
              </a:spcAft>
              <a:buSzPts val="1400"/>
              <a:buChar char="○"/>
            </a:pPr>
            <a:r>
              <a:rPr i="1" lang="en"/>
              <a:t>Do you think we’ll see a comparable surge of theoretically sound SOTA methods in the next few decades?</a:t>
            </a:r>
            <a:endParaRPr i="1"/>
          </a:p>
          <a:p>
            <a:pPr indent="-342900" lvl="0" marL="457200" rtl="0" algn="l">
              <a:spcBef>
                <a:spcPts val="0"/>
              </a:spcBef>
              <a:spcAft>
                <a:spcPts val="0"/>
              </a:spcAft>
              <a:buSzPts val="1800"/>
              <a:buChar char="●"/>
            </a:pPr>
            <a:r>
              <a:rPr lang="en"/>
              <a:t>In addition, spectral learning is often outperformed by alternatives (EM for the same model, or neural architectures for the same task). What sort of value might spectral approaches have in the future? </a:t>
            </a:r>
            <a:endParaRPr/>
          </a:p>
          <a:p>
            <a:pPr indent="-317500" lvl="1" marL="914400" rtl="0" algn="l">
              <a:spcBef>
                <a:spcPts val="0"/>
              </a:spcBef>
              <a:spcAft>
                <a:spcPts val="0"/>
              </a:spcAft>
              <a:buSzPts val="1400"/>
              <a:buChar char="○"/>
            </a:pPr>
            <a:r>
              <a:rPr lang="en"/>
              <a:t>Which of the various spectral methods presented (CCA, PCA, clustering, online SVD, method of moments, etc.) seem the most promising?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3" name="Shape 243"/>
        <p:cNvGrpSpPr/>
        <p:nvPr/>
      </p:nvGrpSpPr>
      <p:grpSpPr>
        <a:xfrm>
          <a:off x="0" y="0"/>
          <a:ext cx="0" cy="0"/>
          <a:chOff x="0" y="0"/>
          <a:chExt cx="0" cy="0"/>
        </a:xfrm>
      </p:grpSpPr>
      <p:sp>
        <p:nvSpPr>
          <p:cNvPr id="244" name="Google Shape;244;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Statistics Review</a:t>
            </a:r>
            <a:endParaRPr/>
          </a:p>
        </p:txBody>
      </p:sp>
      <p:sp>
        <p:nvSpPr>
          <p:cNvPr id="245" name="Google Shape;245;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Expectation: </a:t>
            </a:r>
            <a:endParaRPr/>
          </a:p>
          <a:p>
            <a:pPr indent="0" lvl="0" marL="0" rtl="0" algn="l">
              <a:spcBef>
                <a:spcPts val="1600"/>
              </a:spcBef>
              <a:spcAft>
                <a:spcPts val="0"/>
              </a:spcAft>
              <a:buNone/>
            </a:pPr>
            <a:r>
              <a:rPr lang="en"/>
              <a:t>Correlation: </a:t>
            </a:r>
            <a:endParaRPr/>
          </a:p>
          <a:p>
            <a:pPr indent="0" lvl="0" marL="0" rtl="0" algn="l">
              <a:spcBef>
                <a:spcPts val="1600"/>
              </a:spcBef>
              <a:spcAft>
                <a:spcPts val="0"/>
              </a:spcAft>
              <a:buNone/>
            </a:pPr>
            <a:r>
              <a:rPr lang="en" sz="1200"/>
              <a:t>Note: invariant to scaling and translation</a:t>
            </a:r>
            <a:endParaRPr sz="1200"/>
          </a:p>
          <a:p>
            <a:pPr indent="0" lvl="0" marL="0" rtl="0" algn="l">
              <a:spcBef>
                <a:spcPts val="1600"/>
              </a:spcBef>
              <a:spcAft>
                <a:spcPts val="0"/>
              </a:spcAft>
              <a:buNone/>
            </a:pPr>
            <a:r>
              <a:rPr lang="en"/>
              <a:t>Variance: </a:t>
            </a:r>
            <a:endParaRPr/>
          </a:p>
          <a:p>
            <a:pPr indent="0" lvl="0" marL="0" rtl="0" algn="l">
              <a:spcBef>
                <a:spcPts val="1600"/>
              </a:spcBef>
              <a:spcAft>
                <a:spcPts val="0"/>
              </a:spcAft>
              <a:buNone/>
            </a:pPr>
            <a:r>
              <a:rPr lang="en"/>
              <a:t>Covariance: </a:t>
            </a:r>
            <a:endParaRPr/>
          </a:p>
          <a:p>
            <a:pPr indent="0" lvl="0" marL="0" rtl="0" algn="l">
              <a:spcBef>
                <a:spcPts val="1600"/>
              </a:spcBef>
              <a:spcAft>
                <a:spcPts val="1600"/>
              </a:spcAft>
              <a:buNone/>
            </a:pPr>
            <a:r>
              <a:rPr lang="en"/>
              <a:t>Cross-covariance matrix between two processes: </a:t>
            </a:r>
            <a:endParaRPr/>
          </a:p>
        </p:txBody>
      </p:sp>
      <p:pic>
        <p:nvPicPr>
          <p:cNvPr id="246" name="Google Shape;246;p26"/>
          <p:cNvPicPr preferRelativeResize="0"/>
          <p:nvPr/>
        </p:nvPicPr>
        <p:blipFill>
          <a:blip r:embed="rId3">
            <a:alphaModFix/>
          </a:blip>
          <a:stretch>
            <a:fillRect/>
          </a:stretch>
        </p:blipFill>
        <p:spPr>
          <a:xfrm>
            <a:off x="1834775" y="3314775"/>
            <a:ext cx="4370100" cy="398675"/>
          </a:xfrm>
          <a:prstGeom prst="rect">
            <a:avLst/>
          </a:prstGeom>
          <a:noFill/>
          <a:ln>
            <a:noFill/>
          </a:ln>
        </p:spPr>
      </p:pic>
      <p:pic>
        <p:nvPicPr>
          <p:cNvPr id="247" name="Google Shape;247;p26"/>
          <p:cNvPicPr preferRelativeResize="0"/>
          <p:nvPr/>
        </p:nvPicPr>
        <p:blipFill>
          <a:blip r:embed="rId4">
            <a:alphaModFix/>
          </a:blip>
          <a:stretch>
            <a:fillRect/>
          </a:stretch>
        </p:blipFill>
        <p:spPr>
          <a:xfrm>
            <a:off x="1971650" y="2712500"/>
            <a:ext cx="3644525" cy="514350"/>
          </a:xfrm>
          <a:prstGeom prst="rect">
            <a:avLst/>
          </a:prstGeom>
          <a:noFill/>
          <a:ln>
            <a:noFill/>
          </a:ln>
        </p:spPr>
      </p:pic>
      <p:pic>
        <p:nvPicPr>
          <p:cNvPr id="248" name="Google Shape;248;p26"/>
          <p:cNvPicPr preferRelativeResize="0"/>
          <p:nvPr/>
        </p:nvPicPr>
        <p:blipFill>
          <a:blip r:embed="rId5">
            <a:alphaModFix/>
          </a:blip>
          <a:stretch>
            <a:fillRect/>
          </a:stretch>
        </p:blipFill>
        <p:spPr>
          <a:xfrm>
            <a:off x="1910975" y="4193025"/>
            <a:ext cx="4299000" cy="472750"/>
          </a:xfrm>
          <a:prstGeom prst="rect">
            <a:avLst/>
          </a:prstGeom>
          <a:noFill/>
          <a:ln>
            <a:noFill/>
          </a:ln>
        </p:spPr>
      </p:pic>
      <p:pic>
        <p:nvPicPr>
          <p:cNvPr id="249" name="Google Shape;249;p26"/>
          <p:cNvPicPr preferRelativeResize="0"/>
          <p:nvPr/>
        </p:nvPicPr>
        <p:blipFill>
          <a:blip r:embed="rId6">
            <a:alphaModFix/>
          </a:blip>
          <a:stretch>
            <a:fillRect/>
          </a:stretch>
        </p:blipFill>
        <p:spPr>
          <a:xfrm>
            <a:off x="1834775" y="1683625"/>
            <a:ext cx="5026550" cy="667600"/>
          </a:xfrm>
          <a:prstGeom prst="rect">
            <a:avLst/>
          </a:prstGeom>
          <a:noFill/>
          <a:ln>
            <a:noFill/>
          </a:ln>
        </p:spPr>
      </p:pic>
      <p:pic>
        <p:nvPicPr>
          <p:cNvPr id="250" name="Google Shape;250;p26"/>
          <p:cNvPicPr preferRelativeResize="0"/>
          <p:nvPr/>
        </p:nvPicPr>
        <p:blipFill>
          <a:blip r:embed="rId7">
            <a:alphaModFix/>
          </a:blip>
          <a:stretch>
            <a:fillRect/>
          </a:stretch>
        </p:blipFill>
        <p:spPr>
          <a:xfrm>
            <a:off x="1834783" y="1147225"/>
            <a:ext cx="1420167" cy="66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449" name="Shape 1449"/>
        <p:cNvGrpSpPr/>
        <p:nvPr/>
      </p:nvGrpSpPr>
      <p:grpSpPr>
        <a:xfrm>
          <a:off x="0" y="0"/>
          <a:ext cx="0" cy="0"/>
          <a:chOff x="0" y="0"/>
          <a:chExt cx="0" cy="0"/>
        </a:xfrm>
      </p:grpSpPr>
      <p:sp>
        <p:nvSpPr>
          <p:cNvPr id="1450" name="Google Shape;1450;p1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Questions </a:t>
            </a:r>
            <a:endParaRPr/>
          </a:p>
        </p:txBody>
      </p:sp>
      <p:sp>
        <p:nvSpPr>
          <p:cNvPr id="1451" name="Google Shape;1451;p15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Can you think of any other areas of NLP where CCA might be applied? </a:t>
            </a:r>
            <a:endParaRPr/>
          </a:p>
          <a:p>
            <a:pPr indent="-317500" lvl="1" marL="914400" rtl="0" algn="l">
              <a:spcBef>
                <a:spcPts val="0"/>
              </a:spcBef>
              <a:spcAft>
                <a:spcPts val="0"/>
              </a:spcAft>
              <a:buSzPts val="1400"/>
              <a:buChar char="○"/>
            </a:pPr>
            <a:r>
              <a:rPr lang="en"/>
              <a:t>(Recall: CCA finds the most correlated linear combinations of two multivariate “views” of a single entity)</a:t>
            </a:r>
            <a:endParaRPr/>
          </a:p>
          <a:p>
            <a:pPr indent="-317500" lvl="1" marL="914400" rtl="0" algn="l">
              <a:spcBef>
                <a:spcPts val="0"/>
              </a:spcBef>
              <a:spcAft>
                <a:spcPts val="0"/>
              </a:spcAft>
              <a:buSzPts val="1400"/>
              <a:buChar char="○"/>
            </a:pPr>
            <a:r>
              <a:rPr lang="en"/>
              <a:t>How about spectral clustering? </a:t>
            </a:r>
            <a:endParaRPr/>
          </a:p>
          <a:p>
            <a:pPr indent="-342900" lvl="0" marL="457200" rtl="0" algn="l">
              <a:spcBef>
                <a:spcPts val="0"/>
              </a:spcBef>
              <a:spcAft>
                <a:spcPts val="0"/>
              </a:spcAft>
              <a:buSzPts val="1800"/>
              <a:buChar char="●"/>
            </a:pPr>
            <a:r>
              <a:rPr lang="en"/>
              <a:t>Spectral methods are sometimes outperformed by other methods, but have the advantage of speed. What are some areas of NLP </a:t>
            </a:r>
            <a:r>
              <a:rPr lang="en"/>
              <a:t>where efficiency is more important than getting the absolute best accuracy?</a:t>
            </a:r>
            <a:endParaRPr/>
          </a:p>
          <a:p>
            <a:pPr indent="-342900" lvl="0" marL="457200" rtl="0" algn="l">
              <a:spcBef>
                <a:spcPts val="0"/>
              </a:spcBef>
              <a:spcAft>
                <a:spcPts val="0"/>
              </a:spcAft>
              <a:buSzPts val="1800"/>
              <a:buChar char="●"/>
            </a:pPr>
            <a:r>
              <a:rPr lang="en"/>
              <a:t>How might spectral approaches be used in conjunction with other (neural, EM) approaches?</a:t>
            </a:r>
            <a:endParaRPr/>
          </a:p>
          <a:p>
            <a:pPr indent="0" lvl="0" marL="457200" rtl="0" algn="l">
              <a:spcBef>
                <a:spcPts val="1600"/>
              </a:spcBef>
              <a:spcAft>
                <a:spcPts val="160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Google Shape;1456;p153"/>
          <p:cNvSpPr txBox="1"/>
          <p:nvPr>
            <p:ph type="ctrTitle"/>
          </p:nvPr>
        </p:nvSpPr>
        <p:spPr>
          <a:xfrm>
            <a:off x="1570650" y="1525875"/>
            <a:ext cx="61551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The End</a:t>
            </a:r>
            <a:endParaRPr sz="5500"/>
          </a:p>
        </p:txBody>
      </p:sp>
      <p:sp>
        <p:nvSpPr>
          <p:cNvPr id="1457" name="Google Shape;1457;p15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4" name="Shape 254"/>
        <p:cNvGrpSpPr/>
        <p:nvPr/>
      </p:nvGrpSpPr>
      <p:grpSpPr>
        <a:xfrm>
          <a:off x="0" y="0"/>
          <a:ext cx="0" cy="0"/>
          <a:chOff x="0" y="0"/>
          <a:chExt cx="0" cy="0"/>
        </a:xfrm>
      </p:grpSpPr>
      <p:sp>
        <p:nvSpPr>
          <p:cNvPr id="255" name="Google Shape;255;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 of Moments</a:t>
            </a:r>
            <a:endParaRPr/>
          </a:p>
        </p:txBody>
      </p:sp>
      <p:sp>
        <p:nvSpPr>
          <p:cNvPr id="256" name="Google Shape;256;p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a:t>
            </a:r>
            <a:r>
              <a:rPr baseline="30000" lang="en"/>
              <a:t>th</a:t>
            </a:r>
            <a:r>
              <a:rPr lang="en"/>
              <a:t> moment of X: E[X</a:t>
            </a:r>
            <a:r>
              <a:rPr baseline="30000" lang="en"/>
              <a:t>k</a:t>
            </a:r>
            <a:r>
              <a:rPr lang="en"/>
              <a:t>] (but modified “moments” are used in spectral algorithms)</a:t>
            </a:r>
            <a:endParaRPr/>
          </a:p>
          <a:p>
            <a:pPr indent="0" lvl="0" marL="0" rtl="0" algn="l">
              <a:spcBef>
                <a:spcPts val="1600"/>
              </a:spcBef>
              <a:spcAft>
                <a:spcPts val="0"/>
              </a:spcAft>
              <a:buNone/>
            </a:pPr>
            <a:r>
              <a:rPr lang="en"/>
              <a:t>Method of estimating model parameters:</a:t>
            </a:r>
            <a:endParaRPr/>
          </a:p>
          <a:p>
            <a:pPr indent="-342900" lvl="0" marL="457200" rtl="0" algn="l">
              <a:spcBef>
                <a:spcPts val="1600"/>
              </a:spcBef>
              <a:spcAft>
                <a:spcPts val="0"/>
              </a:spcAft>
              <a:buSzPts val="1800"/>
              <a:buAutoNum type="arabicPeriod"/>
            </a:pPr>
            <a:r>
              <a:rPr lang="en"/>
              <a:t>Express moments in terms of model parameters</a:t>
            </a:r>
            <a:endParaRPr/>
          </a:p>
          <a:p>
            <a:pPr indent="-342900" lvl="0" marL="457200" rtl="0" algn="l">
              <a:spcBef>
                <a:spcPts val="0"/>
              </a:spcBef>
              <a:spcAft>
                <a:spcPts val="0"/>
              </a:spcAft>
              <a:buSzPts val="1800"/>
              <a:buAutoNum type="arabicPeriod"/>
            </a:pPr>
            <a:r>
              <a:rPr lang="en"/>
              <a:t>Compute</a:t>
            </a:r>
            <a:r>
              <a:rPr lang="en"/>
              <a:t> empirical moments using data</a:t>
            </a:r>
            <a:endParaRPr/>
          </a:p>
          <a:p>
            <a:pPr indent="-342900" lvl="0" marL="457200" rtl="0" algn="l">
              <a:spcBef>
                <a:spcPts val="0"/>
              </a:spcBef>
              <a:spcAft>
                <a:spcPts val="0"/>
              </a:spcAft>
              <a:buSzPts val="1800"/>
              <a:buAutoNum type="arabicPeriod"/>
            </a:pPr>
            <a:r>
              <a:rPr lang="en"/>
              <a:t>Solve system of equations in terms of measurements to estimate model parameters</a:t>
            </a:r>
            <a:endParaRPr/>
          </a:p>
          <a:p>
            <a:pPr indent="-317500" lvl="1" marL="914400" rtl="0" algn="l">
              <a:spcBef>
                <a:spcPts val="0"/>
              </a:spcBef>
              <a:spcAft>
                <a:spcPts val="0"/>
              </a:spcAft>
              <a:buSzPts val="1400"/>
              <a:buAutoNum type="alphaLcPeriod"/>
            </a:pPr>
            <a:r>
              <a:rPr lang="en"/>
              <a:t>In spectral learning literature, this is the “spectral” part: tensor decompositions, SVDs used</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0" name="Shape 260"/>
        <p:cNvGrpSpPr/>
        <p:nvPr/>
      </p:nvGrpSpPr>
      <p:grpSpPr>
        <a:xfrm>
          <a:off x="0" y="0"/>
          <a:ext cx="0" cy="0"/>
          <a:chOff x="0" y="0"/>
          <a:chExt cx="0" cy="0"/>
        </a:xfrm>
      </p:grpSpPr>
      <p:sp>
        <p:nvSpPr>
          <p:cNvPr id="261" name="Google Shape;261;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 of Moments</a:t>
            </a:r>
            <a:endParaRPr/>
          </a:p>
        </p:txBody>
      </p:sp>
      <p:grpSp>
        <p:nvGrpSpPr>
          <p:cNvPr id="262" name="Google Shape;262;p28"/>
          <p:cNvGrpSpPr/>
          <p:nvPr/>
        </p:nvGrpSpPr>
        <p:grpSpPr>
          <a:xfrm>
            <a:off x="2383775" y="1011200"/>
            <a:ext cx="4262700" cy="1034400"/>
            <a:chOff x="2383775" y="1011200"/>
            <a:chExt cx="4262700" cy="1034400"/>
          </a:xfrm>
        </p:grpSpPr>
        <p:sp>
          <p:nvSpPr>
            <p:cNvPr id="263" name="Google Shape;263;p28"/>
            <p:cNvSpPr/>
            <p:nvPr/>
          </p:nvSpPr>
          <p:spPr>
            <a:xfrm>
              <a:off x="2383775" y="1011200"/>
              <a:ext cx="4262700" cy="1034400"/>
            </a:xfrm>
            <a:prstGeom prst="ellipse">
              <a:avLst/>
            </a:prstGeom>
            <a:solidFill>
              <a:srgbClr val="CCA677">
                <a:alpha val="5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txBox="1"/>
            <p:nvPr/>
          </p:nvSpPr>
          <p:spPr>
            <a:xfrm>
              <a:off x="2904088" y="1300775"/>
              <a:ext cx="34797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f(true variable) = g(model parameters)</a:t>
              </a:r>
              <a:endParaRPr/>
            </a:p>
          </p:txBody>
        </p:sp>
      </p:grpSp>
      <p:grpSp>
        <p:nvGrpSpPr>
          <p:cNvPr id="265" name="Google Shape;265;p28"/>
          <p:cNvGrpSpPr/>
          <p:nvPr/>
        </p:nvGrpSpPr>
        <p:grpSpPr>
          <a:xfrm>
            <a:off x="273650" y="2448025"/>
            <a:ext cx="3623575" cy="579900"/>
            <a:chOff x="273650" y="2448025"/>
            <a:chExt cx="3623575" cy="579900"/>
          </a:xfrm>
        </p:grpSpPr>
        <p:sp>
          <p:nvSpPr>
            <p:cNvPr id="266" name="Google Shape;266;p28"/>
            <p:cNvSpPr/>
            <p:nvPr/>
          </p:nvSpPr>
          <p:spPr>
            <a:xfrm>
              <a:off x="273650" y="2448025"/>
              <a:ext cx="3547500" cy="57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txBox="1"/>
            <p:nvPr/>
          </p:nvSpPr>
          <p:spPr>
            <a:xfrm>
              <a:off x="417525" y="2525375"/>
              <a:ext cx="34797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Empirical measurements of variables</a:t>
              </a:r>
              <a:endParaRPr/>
            </a:p>
          </p:txBody>
        </p:sp>
      </p:grpSp>
      <p:cxnSp>
        <p:nvCxnSpPr>
          <p:cNvPr id="268" name="Google Shape;268;p28"/>
          <p:cNvCxnSpPr>
            <a:stCxn id="267" idx="3"/>
          </p:cNvCxnSpPr>
          <p:nvPr/>
        </p:nvCxnSpPr>
        <p:spPr>
          <a:xfrm flipH="1" rot="10800000">
            <a:off x="3897225" y="2740175"/>
            <a:ext cx="326700" cy="2700"/>
          </a:xfrm>
          <a:prstGeom prst="straightConnector1">
            <a:avLst/>
          </a:prstGeom>
          <a:noFill/>
          <a:ln cap="flat" cmpd="sng" w="9525">
            <a:solidFill>
              <a:schemeClr val="dk2"/>
            </a:solidFill>
            <a:prstDash val="solid"/>
            <a:round/>
            <a:headEnd len="med" w="med" type="none"/>
            <a:tailEnd len="med" w="med" type="triangle"/>
          </a:ln>
        </p:spPr>
      </p:cxnSp>
      <p:grpSp>
        <p:nvGrpSpPr>
          <p:cNvPr id="269" name="Google Shape;269;p28"/>
          <p:cNvGrpSpPr/>
          <p:nvPr/>
        </p:nvGrpSpPr>
        <p:grpSpPr>
          <a:xfrm>
            <a:off x="4300000" y="2448025"/>
            <a:ext cx="2562775" cy="579900"/>
            <a:chOff x="4300000" y="2448025"/>
            <a:chExt cx="2562775" cy="579900"/>
          </a:xfrm>
        </p:grpSpPr>
        <p:sp>
          <p:nvSpPr>
            <p:cNvPr id="270" name="Google Shape;270;p28"/>
            <p:cNvSpPr/>
            <p:nvPr/>
          </p:nvSpPr>
          <p:spPr>
            <a:xfrm>
              <a:off x="4300000" y="2448025"/>
              <a:ext cx="2485500" cy="57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txBox="1"/>
            <p:nvPr/>
          </p:nvSpPr>
          <p:spPr>
            <a:xfrm>
              <a:off x="4443875" y="2525375"/>
              <a:ext cx="24189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Calculate f(measurements)</a:t>
              </a:r>
              <a:endParaRPr/>
            </a:p>
          </p:txBody>
        </p:sp>
      </p:grpSp>
      <p:cxnSp>
        <p:nvCxnSpPr>
          <p:cNvPr id="272" name="Google Shape;272;p28"/>
          <p:cNvCxnSpPr>
            <a:stCxn id="271" idx="2"/>
          </p:cNvCxnSpPr>
          <p:nvPr/>
        </p:nvCxnSpPr>
        <p:spPr>
          <a:xfrm>
            <a:off x="5653325" y="2960375"/>
            <a:ext cx="1200" cy="543600"/>
          </a:xfrm>
          <a:prstGeom prst="straightConnector1">
            <a:avLst/>
          </a:prstGeom>
          <a:noFill/>
          <a:ln cap="flat" cmpd="sng" w="9525">
            <a:solidFill>
              <a:schemeClr val="dk2"/>
            </a:solidFill>
            <a:prstDash val="solid"/>
            <a:round/>
            <a:headEnd len="med" w="med" type="none"/>
            <a:tailEnd len="med" w="med" type="triangle"/>
          </a:ln>
        </p:spPr>
      </p:cxnSp>
      <p:grpSp>
        <p:nvGrpSpPr>
          <p:cNvPr id="273" name="Google Shape;273;p28"/>
          <p:cNvGrpSpPr/>
          <p:nvPr/>
        </p:nvGrpSpPr>
        <p:grpSpPr>
          <a:xfrm>
            <a:off x="4050775" y="3547675"/>
            <a:ext cx="3623575" cy="579900"/>
            <a:chOff x="4050775" y="3547675"/>
            <a:chExt cx="3623575" cy="579900"/>
          </a:xfrm>
        </p:grpSpPr>
        <p:sp>
          <p:nvSpPr>
            <p:cNvPr id="274" name="Google Shape;274;p28"/>
            <p:cNvSpPr/>
            <p:nvPr/>
          </p:nvSpPr>
          <p:spPr>
            <a:xfrm>
              <a:off x="4050775" y="3547675"/>
              <a:ext cx="3547500" cy="57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txBox="1"/>
            <p:nvPr/>
          </p:nvSpPr>
          <p:spPr>
            <a:xfrm>
              <a:off x="4194650" y="3625025"/>
              <a:ext cx="34797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Invert g to solve for model parameters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Canonical Correlation Analysis (1935)</a:t>
            </a:r>
            <a:endParaRPr/>
          </a:p>
        </p:txBody>
      </p:sp>
      <p:sp>
        <p:nvSpPr>
          <p:cNvPr id="281" name="Google Shape;281;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Goal:</a:t>
            </a:r>
            <a:r>
              <a:rPr lang="en"/>
              <a:t> Given </a:t>
            </a:r>
            <a:r>
              <a:rPr b="1" lang="en"/>
              <a:t>paired</a:t>
            </a:r>
            <a:r>
              <a:rPr lang="en"/>
              <a:t> samples of multivariate random variables X=(X</a:t>
            </a:r>
            <a:r>
              <a:rPr baseline="-25000" lang="en"/>
              <a:t>1</a:t>
            </a:r>
            <a:r>
              <a:rPr lang="en"/>
              <a:t>...X</a:t>
            </a:r>
            <a:r>
              <a:rPr baseline="-25000" lang="en"/>
              <a:t>m1</a:t>
            </a:r>
            <a:r>
              <a:rPr lang="en"/>
              <a:t>) in R</a:t>
            </a:r>
            <a:r>
              <a:rPr baseline="30000" lang="en"/>
              <a:t>m1</a:t>
            </a:r>
            <a:r>
              <a:rPr lang="en"/>
              <a:t> and  Y=(Y</a:t>
            </a:r>
            <a:r>
              <a:rPr baseline="-25000" lang="en"/>
              <a:t>1</a:t>
            </a:r>
            <a:r>
              <a:rPr lang="en"/>
              <a:t>...Y</a:t>
            </a:r>
            <a:r>
              <a:rPr baseline="-25000" lang="en"/>
              <a:t>m2</a:t>
            </a:r>
            <a:r>
              <a:rPr lang="en"/>
              <a:t>) in R</a:t>
            </a:r>
            <a:r>
              <a:rPr baseline="30000" lang="en"/>
              <a:t>m2</a:t>
            </a:r>
            <a:r>
              <a:rPr lang="en"/>
              <a:t>, want to analyze correlation between them</a:t>
            </a:r>
            <a:endParaRPr/>
          </a:p>
          <a:p>
            <a:pPr indent="0" lvl="0" marL="0" rtl="0" algn="l">
              <a:spcBef>
                <a:spcPts val="1600"/>
              </a:spcBef>
              <a:spcAft>
                <a:spcPts val="0"/>
              </a:spcAft>
              <a:buNone/>
            </a:pPr>
            <a:r>
              <a:rPr lang="en"/>
              <a:t>In practice, given n samples from X’s distribution and n samples from Y’s distribution</a:t>
            </a:r>
            <a:endParaRPr/>
          </a:p>
          <a:p>
            <a:pPr indent="0" lvl="0" marL="0" rtl="0" algn="l">
              <a:spcBef>
                <a:spcPts val="1600"/>
              </a:spcBef>
              <a:spcAft>
                <a:spcPts val="0"/>
              </a:spcAft>
              <a:buNone/>
            </a:pPr>
            <a:r>
              <a:t/>
            </a:r>
            <a:endParaRPr i="1"/>
          </a:p>
          <a:p>
            <a:pPr indent="0" lvl="0" marL="0" rtl="0" algn="l">
              <a:spcBef>
                <a:spcPts val="1600"/>
              </a:spcBef>
              <a:spcAft>
                <a:spcPts val="0"/>
              </a:spcAft>
              <a:buClr>
                <a:schemeClr val="dk1"/>
              </a:buClr>
              <a:buSzPts val="1100"/>
              <a:buFont typeface="Arial"/>
              <a:buNone/>
            </a:pPr>
            <a:r>
              <a:rPr b="1" lang="en"/>
              <a:t>Require:</a:t>
            </a:r>
            <a:r>
              <a:rPr lang="en"/>
              <a:t> d vectors (a</a:t>
            </a:r>
            <a:r>
              <a:rPr baseline="-25000" lang="en"/>
              <a:t>i</a:t>
            </a:r>
            <a:r>
              <a:rPr lang="en"/>
              <a:t>,b</a:t>
            </a:r>
            <a:r>
              <a:rPr baseline="-25000" lang="en"/>
              <a:t>i</a:t>
            </a:r>
            <a:r>
              <a:rPr lang="en"/>
              <a:t>) (d </a:t>
            </a:r>
            <a:r>
              <a:rPr lang="en">
                <a:solidFill>
                  <a:srgbClr val="222222"/>
                </a:solidFill>
                <a:highlight>
                  <a:srgbClr val="FFFFFF"/>
                </a:highlight>
                <a:latin typeface="Arial"/>
                <a:ea typeface="Arial"/>
                <a:cs typeface="Arial"/>
                <a:sym typeface="Arial"/>
              </a:rPr>
              <a:t>≤ </a:t>
            </a:r>
            <a:r>
              <a:rPr lang="en"/>
              <a:t>m</a:t>
            </a:r>
            <a:r>
              <a:rPr baseline="-25000" lang="en"/>
              <a:t>1</a:t>
            </a:r>
            <a:r>
              <a:rPr lang="en"/>
              <a:t>,d </a:t>
            </a:r>
            <a:r>
              <a:rPr lang="en">
                <a:solidFill>
                  <a:srgbClr val="222222"/>
                </a:solidFill>
                <a:highlight>
                  <a:srgbClr val="FFFFFF"/>
                </a:highlight>
                <a:latin typeface="Arial"/>
                <a:ea typeface="Arial"/>
                <a:cs typeface="Arial"/>
                <a:sym typeface="Arial"/>
              </a:rPr>
              <a:t>≤ </a:t>
            </a:r>
            <a:r>
              <a:rPr lang="en"/>
              <a:t>m</a:t>
            </a:r>
            <a:r>
              <a:rPr baseline="-25000" lang="en"/>
              <a:t>2</a:t>
            </a:r>
            <a:r>
              <a:rPr lang="en"/>
              <a:t>) with which to transform the original variables. (a,b) are defined recursively to maximize correlation with each other, but zero correlation to previously computed vectors</a:t>
            </a:r>
            <a:endParaRPr i="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animEffect filter="fade" transition="in">
                                      <p:cBhvr>
                                        <p:cTn dur="1"/>
                                        <p:tgtEl>
                                          <p:spTgt spid="2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animEffect filter="fade" transition="in">
                                      <p:cBhvr>
                                        <p:cTn dur="1"/>
                                        <p:tgtEl>
                                          <p:spTgt spid="2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animEffect filter="fade" transition="in">
                                      <p:cBhvr>
                                        <p:cTn dur="1"/>
                                        <p:tgtEl>
                                          <p:spTgt spid="2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3" st="3"/>
                                            </p:txEl>
                                          </p:spTgt>
                                        </p:tgtEl>
                                        <p:attrNameLst>
                                          <p:attrName>style.visibility</p:attrName>
                                        </p:attrNameLst>
                                      </p:cBhvr>
                                      <p:to>
                                        <p:strVal val="visible"/>
                                      </p:to>
                                    </p:set>
                                    <p:animEffect filter="fade" transition="in">
                                      <p:cBhvr>
                                        <p:cTn dur="1"/>
                                        <p:tgtEl>
                                          <p:spTgt spid="2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4" st="4"/>
                                            </p:txEl>
                                          </p:spTgt>
                                        </p:tgtEl>
                                        <p:attrNameLst>
                                          <p:attrName>style.visibility</p:attrName>
                                        </p:attrNameLst>
                                      </p:cBhvr>
                                      <p:to>
                                        <p:strVal val="visible"/>
                                      </p:to>
                                    </p:set>
                                    <p:animEffect filter="fade" transition="in">
                                      <p:cBhvr>
                                        <p:cTn dur="1"/>
                                        <p:tgtEl>
                                          <p:spTgt spid="2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5" st="5"/>
                                            </p:txEl>
                                          </p:spTgt>
                                        </p:tgtEl>
                                        <p:attrNameLst>
                                          <p:attrName>style.visibility</p:attrName>
                                        </p:attrNameLst>
                                      </p:cBhvr>
                                      <p:to>
                                        <p:strVal val="visible"/>
                                      </p:to>
                                    </p:set>
                                    <p:animEffect filter="fade" transition="in">
                                      <p:cBhvr>
                                        <p:cTn dur="1"/>
                                        <p:tgtEl>
                                          <p:spTgt spid="2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6" st="6"/>
                                            </p:txEl>
                                          </p:spTgt>
                                        </p:tgtEl>
                                        <p:attrNameLst>
                                          <p:attrName>style.visibility</p:attrName>
                                        </p:attrNameLst>
                                      </p:cBhvr>
                                      <p:to>
                                        <p:strVal val="visible"/>
                                      </p:to>
                                    </p:set>
                                    <p:animEffect filter="fade" transition="in">
                                      <p:cBhvr>
                                        <p:cTn dur="1"/>
                                        <p:tgtEl>
                                          <p:spTgt spid="28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Canonical Correlation Analysis (1935)</a:t>
            </a:r>
            <a:endParaRPr/>
          </a:p>
        </p:txBody>
      </p:sp>
      <p:grpSp>
        <p:nvGrpSpPr>
          <p:cNvPr id="287" name="Google Shape;287;p30"/>
          <p:cNvGrpSpPr/>
          <p:nvPr/>
        </p:nvGrpSpPr>
        <p:grpSpPr>
          <a:xfrm>
            <a:off x="1001525" y="1147225"/>
            <a:ext cx="1800425" cy="2501475"/>
            <a:chOff x="1001525" y="1147225"/>
            <a:chExt cx="1800425" cy="2501475"/>
          </a:xfrm>
        </p:grpSpPr>
        <p:sp>
          <p:nvSpPr>
            <p:cNvPr id="288" name="Google Shape;288;p30"/>
            <p:cNvSpPr/>
            <p:nvPr/>
          </p:nvSpPr>
          <p:spPr>
            <a:xfrm>
              <a:off x="1001525" y="1957300"/>
              <a:ext cx="1797900" cy="1691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txBox="1"/>
            <p:nvPr/>
          </p:nvSpPr>
          <p:spPr>
            <a:xfrm>
              <a:off x="1179275" y="1147225"/>
              <a:ext cx="1014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t>X</a:t>
              </a:r>
              <a:endParaRPr sz="2500"/>
            </a:p>
          </p:txBody>
        </p:sp>
        <p:sp>
          <p:nvSpPr>
            <p:cNvPr id="290" name="Google Shape;290;p30"/>
            <p:cNvSpPr txBox="1"/>
            <p:nvPr/>
          </p:nvSpPr>
          <p:spPr>
            <a:xfrm>
              <a:off x="1130950" y="2024975"/>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height</a:t>
              </a:r>
              <a:endParaRPr/>
            </a:p>
          </p:txBody>
        </p:sp>
        <p:sp>
          <p:nvSpPr>
            <p:cNvPr id="291" name="Google Shape;291;p30"/>
            <p:cNvSpPr txBox="1"/>
            <p:nvPr/>
          </p:nvSpPr>
          <p:spPr>
            <a:xfrm>
              <a:off x="1103075" y="2384400"/>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sp>
          <p:nvSpPr>
            <p:cNvPr id="292" name="Google Shape;292;p30"/>
            <p:cNvSpPr txBox="1"/>
            <p:nvPr/>
          </p:nvSpPr>
          <p:spPr>
            <a:xfrm>
              <a:off x="1179275" y="2740900"/>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BMI</a:t>
              </a:r>
              <a:endParaRPr/>
            </a:p>
          </p:txBody>
        </p:sp>
        <p:sp>
          <p:nvSpPr>
            <p:cNvPr id="293" name="Google Shape;293;p30"/>
            <p:cNvSpPr txBox="1"/>
            <p:nvPr/>
          </p:nvSpPr>
          <p:spPr>
            <a:xfrm>
              <a:off x="1207150" y="3097400"/>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Blood pressure</a:t>
              </a:r>
              <a:endParaRPr/>
            </a:p>
          </p:txBody>
        </p:sp>
      </p:grpSp>
      <p:grpSp>
        <p:nvGrpSpPr>
          <p:cNvPr id="294" name="Google Shape;294;p30"/>
          <p:cNvGrpSpPr/>
          <p:nvPr/>
        </p:nvGrpSpPr>
        <p:grpSpPr>
          <a:xfrm>
            <a:off x="5352725" y="1231950"/>
            <a:ext cx="2737650" cy="1943375"/>
            <a:chOff x="5352725" y="1231950"/>
            <a:chExt cx="2737650" cy="1943375"/>
          </a:xfrm>
        </p:grpSpPr>
        <p:sp>
          <p:nvSpPr>
            <p:cNvPr id="295" name="Google Shape;295;p30"/>
            <p:cNvSpPr/>
            <p:nvPr/>
          </p:nvSpPr>
          <p:spPr>
            <a:xfrm>
              <a:off x="5354975" y="1957325"/>
              <a:ext cx="2735400" cy="12180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txBox="1"/>
            <p:nvPr/>
          </p:nvSpPr>
          <p:spPr>
            <a:xfrm>
              <a:off x="6628600" y="1231950"/>
              <a:ext cx="1014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t>Y</a:t>
              </a:r>
              <a:endParaRPr sz="2500"/>
            </a:p>
          </p:txBody>
        </p:sp>
        <p:sp>
          <p:nvSpPr>
            <p:cNvPr id="297" name="Google Shape;297;p30"/>
            <p:cNvSpPr txBox="1"/>
            <p:nvPr/>
          </p:nvSpPr>
          <p:spPr>
            <a:xfrm>
              <a:off x="5352725" y="1966975"/>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Iron consumption</a:t>
              </a:r>
              <a:endParaRPr/>
            </a:p>
          </p:txBody>
        </p:sp>
        <p:sp>
          <p:nvSpPr>
            <p:cNvPr id="298" name="Google Shape;298;p30"/>
            <p:cNvSpPr txBox="1"/>
            <p:nvPr/>
          </p:nvSpPr>
          <p:spPr>
            <a:xfrm>
              <a:off x="5380600" y="2349450"/>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Soy</a:t>
              </a:r>
              <a:r>
                <a:rPr lang="en"/>
                <a:t> consumption</a:t>
              </a:r>
              <a:endParaRPr/>
            </a:p>
          </p:txBody>
        </p:sp>
        <p:sp>
          <p:nvSpPr>
            <p:cNvPr id="299" name="Google Shape;299;p30"/>
            <p:cNvSpPr txBox="1"/>
            <p:nvPr/>
          </p:nvSpPr>
          <p:spPr>
            <a:xfrm>
              <a:off x="5397650" y="2736875"/>
              <a:ext cx="2461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Potassium consumption</a:t>
              </a:r>
              <a:endParaRPr/>
            </a:p>
          </p:txBody>
        </p:sp>
      </p:grpSp>
      <p:grpSp>
        <p:nvGrpSpPr>
          <p:cNvPr id="300" name="Google Shape;300;p30"/>
          <p:cNvGrpSpPr/>
          <p:nvPr/>
        </p:nvGrpSpPr>
        <p:grpSpPr>
          <a:xfrm>
            <a:off x="3479775" y="2247300"/>
            <a:ext cx="1488700" cy="1072375"/>
            <a:chOff x="3479775" y="2247300"/>
            <a:chExt cx="1488700" cy="1072375"/>
          </a:xfrm>
        </p:grpSpPr>
        <p:sp>
          <p:nvSpPr>
            <p:cNvPr id="301" name="Google Shape;301;p30"/>
            <p:cNvSpPr/>
            <p:nvPr/>
          </p:nvSpPr>
          <p:spPr>
            <a:xfrm>
              <a:off x="3479775" y="2247300"/>
              <a:ext cx="1479000" cy="359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txBox="1"/>
            <p:nvPr/>
          </p:nvSpPr>
          <p:spPr>
            <a:xfrm>
              <a:off x="3624775" y="2933575"/>
              <a:ext cx="13437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related are these two multivariate distributions?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Canonical Correlation Analysis (1935)</a:t>
            </a:r>
            <a:endParaRPr/>
          </a:p>
        </p:txBody>
      </p:sp>
      <p:sp>
        <p:nvSpPr>
          <p:cNvPr id="308" name="Google Shape;308;p31"/>
          <p:cNvSpPr txBox="1"/>
          <p:nvPr/>
        </p:nvSpPr>
        <p:spPr>
          <a:xfrm>
            <a:off x="1179275" y="1147225"/>
            <a:ext cx="1014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t>X</a:t>
            </a:r>
            <a:endParaRPr sz="2500"/>
          </a:p>
        </p:txBody>
      </p:sp>
      <p:sp>
        <p:nvSpPr>
          <p:cNvPr id="309" name="Google Shape;309;p31"/>
          <p:cNvSpPr txBox="1"/>
          <p:nvPr/>
        </p:nvSpPr>
        <p:spPr>
          <a:xfrm>
            <a:off x="1130950" y="2024975"/>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height</a:t>
            </a:r>
            <a:endParaRPr/>
          </a:p>
        </p:txBody>
      </p:sp>
      <p:sp>
        <p:nvSpPr>
          <p:cNvPr id="310" name="Google Shape;310;p31"/>
          <p:cNvSpPr txBox="1"/>
          <p:nvPr/>
        </p:nvSpPr>
        <p:spPr>
          <a:xfrm>
            <a:off x="1103075" y="2384400"/>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sp>
        <p:nvSpPr>
          <p:cNvPr id="311" name="Google Shape;311;p31"/>
          <p:cNvSpPr txBox="1"/>
          <p:nvPr/>
        </p:nvSpPr>
        <p:spPr>
          <a:xfrm>
            <a:off x="1179275" y="2740900"/>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BMI</a:t>
            </a:r>
            <a:endParaRPr/>
          </a:p>
        </p:txBody>
      </p:sp>
      <p:sp>
        <p:nvSpPr>
          <p:cNvPr id="312" name="Google Shape;312;p31"/>
          <p:cNvSpPr/>
          <p:nvPr/>
        </p:nvSpPr>
        <p:spPr>
          <a:xfrm>
            <a:off x="1001525" y="1957300"/>
            <a:ext cx="1797900" cy="1691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txBox="1"/>
          <p:nvPr/>
        </p:nvSpPr>
        <p:spPr>
          <a:xfrm>
            <a:off x="1207150" y="3097400"/>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Blood pressure</a:t>
            </a:r>
            <a:endParaRPr/>
          </a:p>
        </p:txBody>
      </p:sp>
      <p:sp>
        <p:nvSpPr>
          <p:cNvPr id="314" name="Google Shape;314;p31"/>
          <p:cNvSpPr txBox="1"/>
          <p:nvPr/>
        </p:nvSpPr>
        <p:spPr>
          <a:xfrm>
            <a:off x="6628600" y="1231950"/>
            <a:ext cx="1014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t>Y</a:t>
            </a:r>
            <a:endParaRPr sz="2500"/>
          </a:p>
        </p:txBody>
      </p:sp>
      <p:sp>
        <p:nvSpPr>
          <p:cNvPr id="315" name="Google Shape;315;p31"/>
          <p:cNvSpPr txBox="1"/>
          <p:nvPr/>
        </p:nvSpPr>
        <p:spPr>
          <a:xfrm>
            <a:off x="5352725" y="1966975"/>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Iron consumption</a:t>
            </a:r>
            <a:endParaRPr/>
          </a:p>
        </p:txBody>
      </p:sp>
      <p:sp>
        <p:nvSpPr>
          <p:cNvPr id="316" name="Google Shape;316;p31"/>
          <p:cNvSpPr txBox="1"/>
          <p:nvPr/>
        </p:nvSpPr>
        <p:spPr>
          <a:xfrm>
            <a:off x="5380600" y="2349450"/>
            <a:ext cx="1594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Soy consumption</a:t>
            </a:r>
            <a:endParaRPr/>
          </a:p>
        </p:txBody>
      </p:sp>
      <p:sp>
        <p:nvSpPr>
          <p:cNvPr id="317" name="Google Shape;317;p31"/>
          <p:cNvSpPr txBox="1"/>
          <p:nvPr/>
        </p:nvSpPr>
        <p:spPr>
          <a:xfrm>
            <a:off x="5397650" y="2736875"/>
            <a:ext cx="24618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Potassium consumption</a:t>
            </a:r>
            <a:endParaRPr/>
          </a:p>
        </p:txBody>
      </p:sp>
      <p:sp>
        <p:nvSpPr>
          <p:cNvPr id="318" name="Google Shape;318;p31"/>
          <p:cNvSpPr/>
          <p:nvPr/>
        </p:nvSpPr>
        <p:spPr>
          <a:xfrm>
            <a:off x="5354975" y="1957325"/>
            <a:ext cx="2735400" cy="12180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txBox="1"/>
          <p:nvPr/>
        </p:nvSpPr>
        <p:spPr>
          <a:xfrm>
            <a:off x="193350" y="3822850"/>
            <a:ext cx="32283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sequence of linear combinations:</a:t>
            </a:r>
            <a:endParaRPr/>
          </a:p>
        </p:txBody>
      </p:sp>
      <p:sp>
        <p:nvSpPr>
          <p:cNvPr id="320" name="Google Shape;320;p31"/>
          <p:cNvSpPr txBox="1"/>
          <p:nvPr/>
        </p:nvSpPr>
        <p:spPr>
          <a:xfrm>
            <a:off x="362525" y="4218025"/>
            <a:ext cx="8675100" cy="5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t>0.2*height + 0.5*weight + 3*BMI + 0.1*blood pressure</a:t>
            </a:r>
            <a:r>
              <a:rPr lang="en"/>
              <a:t> </a:t>
            </a:r>
            <a:r>
              <a:rPr b="1" lang="en"/>
              <a:t>is maximally correlated with </a:t>
            </a:r>
            <a:endParaRPr b="1"/>
          </a:p>
          <a:p>
            <a:pPr indent="0" lvl="0" marL="0" rtl="0" algn="ctr">
              <a:spcBef>
                <a:spcPts val="0"/>
              </a:spcBef>
              <a:spcAft>
                <a:spcPts val="0"/>
              </a:spcAft>
              <a:buNone/>
            </a:pPr>
            <a:r>
              <a:rPr i="1" lang="en"/>
              <a:t>0.7*iron + 2*soy + 1.5*potassium</a:t>
            </a:r>
            <a:endParaRPr i="1"/>
          </a:p>
        </p:txBody>
      </p:sp>
      <p:sp>
        <p:nvSpPr>
          <p:cNvPr id="321" name="Google Shape;321;p31"/>
          <p:cNvSpPr txBox="1"/>
          <p:nvPr/>
        </p:nvSpPr>
        <p:spPr>
          <a:xfrm>
            <a:off x="7288175" y="4712125"/>
            <a:ext cx="4737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etc.</a:t>
            </a:r>
            <a:endParaRPr/>
          </a:p>
        </p:txBody>
      </p:sp>
      <p:cxnSp>
        <p:nvCxnSpPr>
          <p:cNvPr id="322" name="Google Shape;322;p31"/>
          <p:cNvCxnSpPr/>
          <p:nvPr/>
        </p:nvCxnSpPr>
        <p:spPr>
          <a:xfrm>
            <a:off x="2890150" y="2392300"/>
            <a:ext cx="541200" cy="3771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31"/>
          <p:cNvCxnSpPr>
            <a:stCxn id="318" idx="1"/>
          </p:cNvCxnSpPr>
          <p:nvPr/>
        </p:nvCxnSpPr>
        <p:spPr>
          <a:xfrm flipH="1">
            <a:off x="4862075" y="2566325"/>
            <a:ext cx="492900" cy="3384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31"/>
          <p:cNvSpPr/>
          <p:nvPr/>
        </p:nvSpPr>
        <p:spPr>
          <a:xfrm>
            <a:off x="3537775" y="2595275"/>
            <a:ext cx="164400" cy="5022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4655000" y="2600950"/>
            <a:ext cx="164400" cy="5022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txBox="1"/>
          <p:nvPr/>
        </p:nvSpPr>
        <p:spPr>
          <a:xfrm>
            <a:off x="2932550" y="2265475"/>
            <a:ext cx="8973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p:txBody>
      </p:sp>
      <p:sp>
        <p:nvSpPr>
          <p:cNvPr id="327" name="Google Shape;327;p31"/>
          <p:cNvSpPr txBox="1"/>
          <p:nvPr/>
        </p:nvSpPr>
        <p:spPr>
          <a:xfrm>
            <a:off x="4736075" y="2266675"/>
            <a:ext cx="8973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What is “spectral learning”?</a:t>
            </a:r>
            <a:endParaRPr/>
          </a:p>
          <a:p>
            <a:pPr indent="-342900" lvl="0" marL="457200" rtl="0" algn="l">
              <a:spcBef>
                <a:spcPts val="0"/>
              </a:spcBef>
              <a:spcAft>
                <a:spcPts val="0"/>
              </a:spcAft>
              <a:buSzPts val="1800"/>
              <a:buAutoNum type="arabicPeriod"/>
            </a:pPr>
            <a:r>
              <a:rPr lang="en"/>
              <a:t>Review of linear algebra + statistics</a:t>
            </a:r>
            <a:endParaRPr/>
          </a:p>
          <a:p>
            <a:pPr indent="-342900" lvl="0" marL="457200" rtl="0" algn="l">
              <a:spcBef>
                <a:spcPts val="0"/>
              </a:spcBef>
              <a:spcAft>
                <a:spcPts val="0"/>
              </a:spcAft>
              <a:buSzPts val="1800"/>
              <a:buAutoNum type="arabicPeriod"/>
            </a:pPr>
            <a:r>
              <a:rPr lang="en"/>
              <a:t>Example: Learning HMMs</a:t>
            </a:r>
            <a:endParaRPr/>
          </a:p>
          <a:p>
            <a:pPr indent="-342900" lvl="0" marL="457200" rtl="0" algn="l">
              <a:spcBef>
                <a:spcPts val="0"/>
              </a:spcBef>
              <a:spcAft>
                <a:spcPts val="0"/>
              </a:spcAft>
              <a:buSzPts val="1800"/>
              <a:buAutoNum type="arabicPeriod"/>
            </a:pPr>
            <a:r>
              <a:rPr lang="en"/>
              <a:t>Example: Spectral clustering</a:t>
            </a:r>
            <a:endParaRPr/>
          </a:p>
          <a:p>
            <a:pPr indent="-342900" lvl="0" marL="457200" rtl="0" algn="l">
              <a:spcBef>
                <a:spcPts val="0"/>
              </a:spcBef>
              <a:spcAft>
                <a:spcPts val="0"/>
              </a:spcAft>
              <a:buSzPts val="1800"/>
              <a:buAutoNum type="arabicPeriod"/>
            </a:pPr>
            <a:r>
              <a:rPr b="1" lang="en"/>
              <a:t>Paper 1</a:t>
            </a:r>
            <a:r>
              <a:rPr lang="en"/>
              <a:t>: Word embedding</a:t>
            </a:r>
            <a:endParaRPr/>
          </a:p>
          <a:p>
            <a:pPr indent="-342900" lvl="0" marL="457200" rtl="0" algn="l">
              <a:spcBef>
                <a:spcPts val="0"/>
              </a:spcBef>
              <a:spcAft>
                <a:spcPts val="0"/>
              </a:spcAft>
              <a:buSzPts val="1800"/>
              <a:buAutoNum type="arabicPeriod"/>
            </a:pPr>
            <a:r>
              <a:rPr b="1" lang="en"/>
              <a:t>Paper 2</a:t>
            </a:r>
            <a:r>
              <a:rPr lang="en"/>
              <a:t>:</a:t>
            </a:r>
            <a:r>
              <a:rPr lang="en"/>
              <a:t> Word embedding fusion</a:t>
            </a:r>
            <a:endParaRPr/>
          </a:p>
          <a:p>
            <a:pPr indent="-342900" lvl="0" marL="457200" rtl="0" algn="l">
              <a:spcBef>
                <a:spcPts val="0"/>
              </a:spcBef>
              <a:spcAft>
                <a:spcPts val="0"/>
              </a:spcAft>
              <a:buSzPts val="1800"/>
              <a:buAutoNum type="arabicPeriod"/>
            </a:pPr>
            <a:r>
              <a:rPr b="1" lang="en"/>
              <a:t>Paper 3</a:t>
            </a:r>
            <a:r>
              <a:rPr lang="en"/>
              <a:t>: Supervised topic modeling</a:t>
            </a:r>
            <a:endParaRPr/>
          </a:p>
          <a:p>
            <a:pPr indent="-342900" lvl="0" marL="457200" rtl="0" algn="l">
              <a:spcBef>
                <a:spcPts val="0"/>
              </a:spcBef>
              <a:spcAft>
                <a:spcPts val="0"/>
              </a:spcAft>
              <a:buSzPts val="1800"/>
              <a:buAutoNum type="arabicPeriod"/>
            </a:pPr>
            <a:r>
              <a:rPr b="1" lang="en"/>
              <a:t>Paper 4</a:t>
            </a:r>
            <a:r>
              <a:rPr lang="en"/>
              <a:t>: Parsing with L-PCFGs</a:t>
            </a:r>
            <a:endParaRPr/>
          </a:p>
          <a:p>
            <a:pPr indent="-342900" lvl="0" marL="457200" rtl="0" algn="l">
              <a:spcBef>
                <a:spcPts val="0"/>
              </a:spcBef>
              <a:spcAft>
                <a:spcPts val="0"/>
              </a:spcAft>
              <a:buSzPts val="1800"/>
              <a:buAutoNum type="arabicPeriod"/>
            </a:pPr>
            <a:r>
              <a:rPr lang="en"/>
              <a:t>Discussion 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Canonical Correlation Analysis (1935)</a:t>
            </a:r>
            <a:endParaRPr/>
          </a:p>
        </p:txBody>
      </p:sp>
      <p:sp>
        <p:nvSpPr>
          <p:cNvPr id="333" name="Google Shape;333;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334" name="Google Shape;334;p32"/>
          <p:cNvPicPr preferRelativeResize="0"/>
          <p:nvPr/>
        </p:nvPicPr>
        <p:blipFill>
          <a:blip r:embed="rId3">
            <a:alphaModFix/>
          </a:blip>
          <a:stretch>
            <a:fillRect/>
          </a:stretch>
        </p:blipFill>
        <p:spPr>
          <a:xfrm>
            <a:off x="1008925" y="1294150"/>
            <a:ext cx="6717049" cy="1989675"/>
          </a:xfrm>
          <a:prstGeom prst="rect">
            <a:avLst/>
          </a:prstGeom>
          <a:noFill/>
          <a:ln>
            <a:noFill/>
          </a:ln>
        </p:spPr>
      </p:pic>
      <p:pic>
        <p:nvPicPr>
          <p:cNvPr id="335" name="Google Shape;335;p32"/>
          <p:cNvPicPr preferRelativeResize="0"/>
          <p:nvPr/>
        </p:nvPicPr>
        <p:blipFill>
          <a:blip r:embed="rId4">
            <a:alphaModFix/>
          </a:blip>
          <a:stretch>
            <a:fillRect/>
          </a:stretch>
        </p:blipFill>
        <p:spPr>
          <a:xfrm>
            <a:off x="0" y="3589437"/>
            <a:ext cx="9144000" cy="836177"/>
          </a:xfrm>
          <a:prstGeom prst="rect">
            <a:avLst/>
          </a:prstGeom>
          <a:noFill/>
          <a:ln>
            <a:noFill/>
          </a:ln>
        </p:spPr>
      </p:pic>
      <p:sp>
        <p:nvSpPr>
          <p:cNvPr id="336" name="Google Shape;336;p32"/>
          <p:cNvSpPr txBox="1"/>
          <p:nvPr/>
        </p:nvSpPr>
        <p:spPr>
          <a:xfrm>
            <a:off x="0" y="4766275"/>
            <a:ext cx="3003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Source: Stratos, PhD Thesis 2016</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Canonical Correlation Analysis (1935)</a:t>
            </a:r>
            <a:endParaRPr/>
          </a:p>
        </p:txBody>
      </p:sp>
      <p:sp>
        <p:nvSpPr>
          <p:cNvPr id="342" name="Google Shape;342;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Alternative formulation</a:t>
            </a:r>
            <a:r>
              <a:rPr lang="en"/>
              <a:t>: Define the c</a:t>
            </a:r>
            <a:r>
              <a:rPr lang="en"/>
              <a:t>ross-covariance and covariance matrices:</a:t>
            </a:r>
            <a:endParaRPr/>
          </a:p>
        </p:txBody>
      </p:sp>
      <p:pic>
        <p:nvPicPr>
          <p:cNvPr id="343" name="Google Shape;343;p33"/>
          <p:cNvPicPr preferRelativeResize="0"/>
          <p:nvPr/>
        </p:nvPicPr>
        <p:blipFill>
          <a:blip r:embed="rId3">
            <a:alphaModFix/>
          </a:blip>
          <a:stretch>
            <a:fillRect/>
          </a:stretch>
        </p:blipFill>
        <p:spPr>
          <a:xfrm>
            <a:off x="1520650" y="1649438"/>
            <a:ext cx="6837550" cy="992025"/>
          </a:xfrm>
          <a:prstGeom prst="rect">
            <a:avLst/>
          </a:prstGeom>
          <a:noFill/>
          <a:ln>
            <a:noFill/>
          </a:ln>
        </p:spPr>
      </p:pic>
      <p:pic>
        <p:nvPicPr>
          <p:cNvPr id="344" name="Google Shape;344;p33"/>
          <p:cNvPicPr preferRelativeResize="0"/>
          <p:nvPr/>
        </p:nvPicPr>
        <p:blipFill>
          <a:blip r:embed="rId4">
            <a:alphaModFix/>
          </a:blip>
          <a:stretch>
            <a:fillRect/>
          </a:stretch>
        </p:blipFill>
        <p:spPr>
          <a:xfrm>
            <a:off x="847075" y="2433125"/>
            <a:ext cx="7317624" cy="2570800"/>
          </a:xfrm>
          <a:prstGeom prst="rect">
            <a:avLst/>
          </a:prstGeom>
          <a:noFill/>
          <a:ln>
            <a:noFill/>
          </a:ln>
        </p:spPr>
      </p:pic>
      <p:grpSp>
        <p:nvGrpSpPr>
          <p:cNvPr id="345" name="Google Shape;345;p33"/>
          <p:cNvGrpSpPr/>
          <p:nvPr/>
        </p:nvGrpSpPr>
        <p:grpSpPr>
          <a:xfrm>
            <a:off x="5147633" y="3565202"/>
            <a:ext cx="2219759" cy="653625"/>
            <a:chOff x="5147633" y="3565202"/>
            <a:chExt cx="2219759" cy="653625"/>
          </a:xfrm>
        </p:grpSpPr>
        <p:sp>
          <p:nvSpPr>
            <p:cNvPr id="346" name="Google Shape;346;p33"/>
            <p:cNvSpPr/>
            <p:nvPr/>
          </p:nvSpPr>
          <p:spPr>
            <a:xfrm>
              <a:off x="5147633" y="3565202"/>
              <a:ext cx="2219759" cy="65362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txBox="1"/>
            <p:nvPr/>
          </p:nvSpPr>
          <p:spPr>
            <a:xfrm>
              <a:off x="5247820" y="3574531"/>
              <a:ext cx="2042400" cy="4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Interpret as a whitening procedure</a:t>
              </a:r>
              <a:endParaRPr/>
            </a:p>
          </p:txBody>
        </p:sp>
      </p:grpSp>
      <p:cxnSp>
        <p:nvCxnSpPr>
          <p:cNvPr id="348" name="Google Shape;348;p33"/>
          <p:cNvCxnSpPr/>
          <p:nvPr/>
        </p:nvCxnSpPr>
        <p:spPr>
          <a:xfrm rot="10800000">
            <a:off x="4521450" y="3780900"/>
            <a:ext cx="543300" cy="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33"/>
          <p:cNvCxnSpPr/>
          <p:nvPr/>
        </p:nvCxnSpPr>
        <p:spPr>
          <a:xfrm flipH="1">
            <a:off x="4591650" y="4070050"/>
            <a:ext cx="473100" cy="210300"/>
          </a:xfrm>
          <a:prstGeom prst="straightConnector1">
            <a:avLst/>
          </a:prstGeom>
          <a:noFill/>
          <a:ln cap="flat" cmpd="sng" w="9525">
            <a:solidFill>
              <a:schemeClr val="dk2"/>
            </a:solidFill>
            <a:prstDash val="solid"/>
            <a:round/>
            <a:headEnd len="med" w="med" type="none"/>
            <a:tailEnd len="med" w="med" type="triangle"/>
          </a:ln>
        </p:spPr>
      </p:cxnSp>
      <p:sp>
        <p:nvSpPr>
          <p:cNvPr id="350" name="Google Shape;350;p33"/>
          <p:cNvSpPr/>
          <p:nvPr/>
        </p:nvSpPr>
        <p:spPr>
          <a:xfrm>
            <a:off x="6018525" y="4443225"/>
            <a:ext cx="2219700" cy="56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Cross-covariance matrix is diagonal</a:t>
            </a:r>
            <a:endParaRPr/>
          </a:p>
        </p:txBody>
      </p:sp>
      <p:cxnSp>
        <p:nvCxnSpPr>
          <p:cNvPr id="351" name="Google Shape;351;p33"/>
          <p:cNvCxnSpPr>
            <a:stCxn id="350" idx="1"/>
          </p:cNvCxnSpPr>
          <p:nvPr/>
        </p:nvCxnSpPr>
        <p:spPr>
          <a:xfrm flipH="1">
            <a:off x="5537925" y="4723575"/>
            <a:ext cx="480600" cy="3600"/>
          </a:xfrm>
          <a:prstGeom prst="straightConnector1">
            <a:avLst/>
          </a:prstGeom>
          <a:noFill/>
          <a:ln cap="flat" cmpd="sng" w="9525">
            <a:solidFill>
              <a:schemeClr val="dk2"/>
            </a:solidFill>
            <a:prstDash val="solid"/>
            <a:round/>
            <a:headEnd len="med" w="med" type="none"/>
            <a:tailEnd len="med" w="med" type="triangle"/>
          </a:ln>
        </p:spPr>
      </p:cxnSp>
      <p:sp>
        <p:nvSpPr>
          <p:cNvPr id="352" name="Google Shape;352;p33"/>
          <p:cNvSpPr txBox="1"/>
          <p:nvPr/>
        </p:nvSpPr>
        <p:spPr>
          <a:xfrm>
            <a:off x="0" y="4766275"/>
            <a:ext cx="3003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Source: Stratos, PhD Thesis 2016</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Solving CCA</a:t>
            </a:r>
            <a:endParaRPr/>
          </a:p>
        </p:txBody>
      </p:sp>
      <p:pic>
        <p:nvPicPr>
          <p:cNvPr id="358" name="Google Shape;358;p34"/>
          <p:cNvPicPr preferRelativeResize="0"/>
          <p:nvPr/>
        </p:nvPicPr>
        <p:blipFill>
          <a:blip r:embed="rId3">
            <a:alphaModFix/>
          </a:blip>
          <a:stretch>
            <a:fillRect/>
          </a:stretch>
        </p:blipFill>
        <p:spPr>
          <a:xfrm>
            <a:off x="1910300" y="1063537"/>
            <a:ext cx="5179800" cy="3677374"/>
          </a:xfrm>
          <a:prstGeom prst="rect">
            <a:avLst/>
          </a:prstGeom>
          <a:noFill/>
          <a:ln>
            <a:noFill/>
          </a:ln>
        </p:spPr>
      </p:pic>
      <p:sp>
        <p:nvSpPr>
          <p:cNvPr id="359" name="Google Shape;359;p34"/>
          <p:cNvSpPr txBox="1"/>
          <p:nvPr/>
        </p:nvSpPr>
        <p:spPr>
          <a:xfrm>
            <a:off x="0" y="4766275"/>
            <a:ext cx="3003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Source: Stratos, PhD Thesis 2016</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Solving CCA</a:t>
            </a:r>
            <a:endParaRPr/>
          </a:p>
        </p:txBody>
      </p:sp>
      <p:pic>
        <p:nvPicPr>
          <p:cNvPr id="365" name="Google Shape;365;p35"/>
          <p:cNvPicPr preferRelativeResize="0"/>
          <p:nvPr/>
        </p:nvPicPr>
        <p:blipFill>
          <a:blip r:embed="rId3">
            <a:alphaModFix/>
          </a:blip>
          <a:stretch>
            <a:fillRect/>
          </a:stretch>
        </p:blipFill>
        <p:spPr>
          <a:xfrm>
            <a:off x="1910300" y="1063537"/>
            <a:ext cx="5179800" cy="3677374"/>
          </a:xfrm>
          <a:prstGeom prst="rect">
            <a:avLst/>
          </a:prstGeom>
          <a:noFill/>
          <a:ln>
            <a:noFill/>
          </a:ln>
        </p:spPr>
      </p:pic>
      <p:sp>
        <p:nvSpPr>
          <p:cNvPr id="366" name="Google Shape;366;p35"/>
          <p:cNvSpPr/>
          <p:nvPr/>
        </p:nvSpPr>
        <p:spPr>
          <a:xfrm>
            <a:off x="2882925" y="1789925"/>
            <a:ext cx="3129300" cy="1678200"/>
          </a:xfrm>
          <a:prstGeom prst="rect">
            <a:avLst/>
          </a:prstGeom>
          <a:solidFill>
            <a:schemeClr val="lt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txBox="1"/>
          <p:nvPr/>
        </p:nvSpPr>
        <p:spPr>
          <a:xfrm>
            <a:off x="3084975" y="1836575"/>
            <a:ext cx="27252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SVD of an m by n matrix</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O(</a:t>
            </a:r>
            <a:r>
              <a:rPr lang="en"/>
              <a:t> min(mn</a:t>
            </a:r>
            <a:r>
              <a:rPr baseline="30000" lang="en"/>
              <a:t>2</a:t>
            </a:r>
            <a:r>
              <a:rPr lang="en"/>
              <a:t>,m</a:t>
            </a:r>
            <a:r>
              <a:rPr baseline="30000" lang="en"/>
              <a:t>2</a:t>
            </a:r>
            <a:r>
              <a:rPr lang="en"/>
              <a:t>n) </a:t>
            </a:r>
            <a:r>
              <a:rPr b="1" lang="en"/>
              <a:t>)</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But faster methods for large matrices!</a:t>
            </a:r>
            <a:endParaRPr/>
          </a:p>
        </p:txBody>
      </p:sp>
      <p:sp>
        <p:nvSpPr>
          <p:cNvPr id="368" name="Google Shape;368;p35"/>
          <p:cNvSpPr txBox="1"/>
          <p:nvPr/>
        </p:nvSpPr>
        <p:spPr>
          <a:xfrm>
            <a:off x="0" y="4766275"/>
            <a:ext cx="3003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Source: Stratos, PhD Thesis 2016</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2" name="Shape 372"/>
        <p:cNvGrpSpPr/>
        <p:nvPr/>
      </p:nvGrpSpPr>
      <p:grpSpPr>
        <a:xfrm>
          <a:off x="0" y="0"/>
          <a:ext cx="0" cy="0"/>
          <a:chOff x="0" y="0"/>
          <a:chExt cx="0" cy="0"/>
        </a:xfrm>
      </p:grpSpPr>
      <p:sp>
        <p:nvSpPr>
          <p:cNvPr id="373" name="Google Shape;373;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CCA with Shared Latent Variable</a:t>
            </a:r>
            <a:endParaRPr/>
          </a:p>
        </p:txBody>
      </p:sp>
      <p:sp>
        <p:nvSpPr>
          <p:cNvPr id="374" name="Google Shape;374;p3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Theorem by Foster et al, 2008 (summarized):</a:t>
            </a:r>
            <a:endParaRPr/>
          </a:p>
          <a:p>
            <a:pPr indent="0" lvl="0" marL="0" rtl="0" algn="l">
              <a:spcBef>
                <a:spcPts val="1600"/>
              </a:spcBef>
              <a:spcAft>
                <a:spcPts val="0"/>
              </a:spcAft>
              <a:buNone/>
            </a:pPr>
            <a:r>
              <a:rPr lang="en"/>
              <a:t>If X and Y are conditionally independent given H (dimension m), then the best linear predictor of H given the top m correlated/transformed dimensions of X is as good as the best linear predictor of H given all of X</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i="1" lang="en"/>
              <a:t>Basically: </a:t>
            </a:r>
            <a:r>
              <a:rPr i="1" lang="en"/>
              <a:t>Under shared latent variable assumption, CCA for dimensionality reduction preserves linear predictive power</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Effect filter="fade" transition="in">
                                      <p:cBhvr>
                                        <p:cTn dur="1"/>
                                        <p:tgtEl>
                                          <p:spTgt spid="3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Effect filter="fade" transition="in">
                                      <p:cBhvr>
                                        <p:cTn dur="1"/>
                                        <p:tgtEl>
                                          <p:spTgt spid="3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Effect filter="fade" transition="in">
                                      <p:cBhvr>
                                        <p:cTn dur="1"/>
                                        <p:tgtEl>
                                          <p:spTgt spid="3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animEffect filter="fade" transition="in">
                                      <p:cBhvr>
                                        <p:cTn dur="1"/>
                                        <p:tgtEl>
                                          <p:spTgt spid="37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Hidden Markov Models</a:t>
            </a:r>
            <a:endParaRPr/>
          </a:p>
        </p:txBody>
      </p:sp>
      <p:pic>
        <p:nvPicPr>
          <p:cNvPr id="380" name="Google Shape;380;p37"/>
          <p:cNvPicPr preferRelativeResize="0"/>
          <p:nvPr/>
        </p:nvPicPr>
        <p:blipFill>
          <a:blip r:embed="rId3">
            <a:alphaModFix/>
          </a:blip>
          <a:stretch>
            <a:fillRect/>
          </a:stretch>
        </p:blipFill>
        <p:spPr>
          <a:xfrm>
            <a:off x="1042848" y="1282798"/>
            <a:ext cx="7471224" cy="295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4" name="Shape 384"/>
        <p:cNvGrpSpPr/>
        <p:nvPr/>
      </p:nvGrpSpPr>
      <p:grpSpPr>
        <a:xfrm>
          <a:off x="0" y="0"/>
          <a:ext cx="0" cy="0"/>
          <a:chOff x="0" y="0"/>
          <a:chExt cx="0" cy="0"/>
        </a:xfrm>
      </p:grpSpPr>
      <p:sp>
        <p:nvSpPr>
          <p:cNvPr id="385" name="Google Shape;385;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Learning of </a:t>
            </a:r>
            <a:r>
              <a:rPr lang="en"/>
              <a:t>Hidden Markov Models</a:t>
            </a:r>
            <a:endParaRPr/>
          </a:p>
        </p:txBody>
      </p:sp>
      <p:sp>
        <p:nvSpPr>
          <p:cNvPr id="386" name="Google Shape;386;p38"/>
          <p:cNvSpPr txBox="1"/>
          <p:nvPr/>
        </p:nvSpPr>
        <p:spPr>
          <a:xfrm>
            <a:off x="0" y="4766275"/>
            <a:ext cx="3003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Slides from</a:t>
            </a:r>
            <a:r>
              <a:rPr lang="en" sz="1200"/>
              <a:t>: NAACLO 2013 Tutorial</a:t>
            </a:r>
            <a:endParaRPr sz="1200"/>
          </a:p>
        </p:txBody>
      </p:sp>
      <p:pic>
        <p:nvPicPr>
          <p:cNvPr id="387" name="Google Shape;387;p38"/>
          <p:cNvPicPr preferRelativeResize="0"/>
          <p:nvPr/>
        </p:nvPicPr>
        <p:blipFill>
          <a:blip r:embed="rId3">
            <a:alphaModFix/>
          </a:blip>
          <a:stretch>
            <a:fillRect/>
          </a:stretch>
        </p:blipFill>
        <p:spPr>
          <a:xfrm>
            <a:off x="999000" y="1372725"/>
            <a:ext cx="6654974" cy="2474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1" name="Shape 391"/>
        <p:cNvGrpSpPr/>
        <p:nvPr/>
      </p:nvGrpSpPr>
      <p:grpSpPr>
        <a:xfrm>
          <a:off x="0" y="0"/>
          <a:ext cx="0" cy="0"/>
          <a:chOff x="0" y="0"/>
          <a:chExt cx="0" cy="0"/>
        </a:xfrm>
      </p:grpSpPr>
      <p:sp>
        <p:nvSpPr>
          <p:cNvPr id="392" name="Google Shape;392;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Learning of Hidden Markov Models</a:t>
            </a:r>
            <a:endParaRPr/>
          </a:p>
        </p:txBody>
      </p:sp>
      <p:sp>
        <p:nvSpPr>
          <p:cNvPr id="393" name="Google Shape;393;p39"/>
          <p:cNvSpPr txBox="1"/>
          <p:nvPr/>
        </p:nvSpPr>
        <p:spPr>
          <a:xfrm>
            <a:off x="0" y="4766275"/>
            <a:ext cx="3003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Slides from: NAACLO 2013 Tutorial</a:t>
            </a:r>
            <a:endParaRPr sz="1200"/>
          </a:p>
        </p:txBody>
      </p:sp>
      <p:pic>
        <p:nvPicPr>
          <p:cNvPr id="394" name="Google Shape;394;p39"/>
          <p:cNvPicPr preferRelativeResize="0"/>
          <p:nvPr/>
        </p:nvPicPr>
        <p:blipFill>
          <a:blip r:embed="rId3">
            <a:alphaModFix/>
          </a:blip>
          <a:stretch>
            <a:fillRect/>
          </a:stretch>
        </p:blipFill>
        <p:spPr>
          <a:xfrm>
            <a:off x="1349525" y="1452025"/>
            <a:ext cx="5865574" cy="2675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8" name="Shape 398"/>
        <p:cNvGrpSpPr/>
        <p:nvPr/>
      </p:nvGrpSpPr>
      <p:grpSpPr>
        <a:xfrm>
          <a:off x="0" y="0"/>
          <a:ext cx="0" cy="0"/>
          <a:chOff x="0" y="0"/>
          <a:chExt cx="0" cy="0"/>
        </a:xfrm>
      </p:grpSpPr>
      <p:sp>
        <p:nvSpPr>
          <p:cNvPr id="399" name="Google Shape;399;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Learning of Hidden Markov Models</a:t>
            </a:r>
            <a:endParaRPr/>
          </a:p>
        </p:txBody>
      </p:sp>
      <p:sp>
        <p:nvSpPr>
          <p:cNvPr id="400" name="Google Shape;400;p40"/>
          <p:cNvSpPr txBox="1"/>
          <p:nvPr/>
        </p:nvSpPr>
        <p:spPr>
          <a:xfrm>
            <a:off x="0" y="4766275"/>
            <a:ext cx="3003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Slides from: NAACLO 2013 Tutorial</a:t>
            </a:r>
            <a:endParaRPr sz="1200"/>
          </a:p>
        </p:txBody>
      </p:sp>
      <p:pic>
        <p:nvPicPr>
          <p:cNvPr id="401" name="Google Shape;401;p40"/>
          <p:cNvPicPr preferRelativeResize="0"/>
          <p:nvPr/>
        </p:nvPicPr>
        <p:blipFill>
          <a:blip r:embed="rId3">
            <a:alphaModFix/>
          </a:blip>
          <a:stretch>
            <a:fillRect/>
          </a:stretch>
        </p:blipFill>
        <p:spPr>
          <a:xfrm>
            <a:off x="397750" y="1147225"/>
            <a:ext cx="3657600" cy="571500"/>
          </a:xfrm>
          <a:prstGeom prst="rect">
            <a:avLst/>
          </a:prstGeom>
          <a:noFill/>
          <a:ln>
            <a:noFill/>
          </a:ln>
        </p:spPr>
      </p:pic>
      <p:pic>
        <p:nvPicPr>
          <p:cNvPr id="402" name="Google Shape;402;p40"/>
          <p:cNvPicPr preferRelativeResize="0"/>
          <p:nvPr/>
        </p:nvPicPr>
        <p:blipFill>
          <a:blip r:embed="rId4">
            <a:alphaModFix/>
          </a:blip>
          <a:stretch>
            <a:fillRect/>
          </a:stretch>
        </p:blipFill>
        <p:spPr>
          <a:xfrm>
            <a:off x="4115650" y="1090075"/>
            <a:ext cx="5029200" cy="685800"/>
          </a:xfrm>
          <a:prstGeom prst="rect">
            <a:avLst/>
          </a:prstGeom>
          <a:noFill/>
          <a:ln>
            <a:noFill/>
          </a:ln>
        </p:spPr>
      </p:pic>
      <p:pic>
        <p:nvPicPr>
          <p:cNvPr id="403" name="Google Shape;403;p40"/>
          <p:cNvPicPr preferRelativeResize="0"/>
          <p:nvPr/>
        </p:nvPicPr>
        <p:blipFill rotWithShape="1">
          <a:blip r:embed="rId5">
            <a:alphaModFix/>
          </a:blip>
          <a:srcRect b="0" l="0" r="0" t="42176"/>
          <a:stretch/>
        </p:blipFill>
        <p:spPr>
          <a:xfrm>
            <a:off x="1324850" y="1844400"/>
            <a:ext cx="6369401" cy="254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7" name="Shape 407"/>
        <p:cNvGrpSpPr/>
        <p:nvPr/>
      </p:nvGrpSpPr>
      <p:grpSpPr>
        <a:xfrm>
          <a:off x="0" y="0"/>
          <a:ext cx="0" cy="0"/>
          <a:chOff x="0" y="0"/>
          <a:chExt cx="0" cy="0"/>
        </a:xfrm>
      </p:grpSpPr>
      <p:sp>
        <p:nvSpPr>
          <p:cNvPr id="408" name="Google Shape;408;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Learning of Hidden Markov Models</a:t>
            </a:r>
            <a:endParaRPr/>
          </a:p>
        </p:txBody>
      </p:sp>
      <p:sp>
        <p:nvSpPr>
          <p:cNvPr id="409" name="Google Shape;409;p41"/>
          <p:cNvSpPr txBox="1"/>
          <p:nvPr/>
        </p:nvSpPr>
        <p:spPr>
          <a:xfrm>
            <a:off x="0" y="4766275"/>
            <a:ext cx="3003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Slides from: NAACLO 2013 Tutorial</a:t>
            </a:r>
            <a:endParaRPr sz="1200"/>
          </a:p>
        </p:txBody>
      </p:sp>
      <p:sp>
        <p:nvSpPr>
          <p:cNvPr id="410" name="Google Shape;410;p4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use the B matrices to calculate probability of any sequence, thanks to cancelation: </a:t>
            </a:r>
            <a:endParaRPr/>
          </a:p>
          <a:p>
            <a:pPr indent="0" lvl="0" marL="0" rtl="0" algn="l">
              <a:spcBef>
                <a:spcPts val="1600"/>
              </a:spcBef>
              <a:spcAft>
                <a:spcPts val="1600"/>
              </a:spcAft>
              <a:buNone/>
            </a:pPr>
            <a:r>
              <a:t/>
            </a:r>
            <a:endParaRPr/>
          </a:p>
        </p:txBody>
      </p:sp>
      <p:pic>
        <p:nvPicPr>
          <p:cNvPr id="411" name="Google Shape;411;p41"/>
          <p:cNvPicPr preferRelativeResize="0"/>
          <p:nvPr/>
        </p:nvPicPr>
        <p:blipFill>
          <a:blip r:embed="rId3">
            <a:alphaModFix/>
          </a:blip>
          <a:stretch>
            <a:fillRect/>
          </a:stretch>
        </p:blipFill>
        <p:spPr>
          <a:xfrm>
            <a:off x="311700" y="2199300"/>
            <a:ext cx="4566577" cy="372450"/>
          </a:xfrm>
          <a:prstGeom prst="rect">
            <a:avLst/>
          </a:prstGeom>
          <a:noFill/>
          <a:ln>
            <a:noFill/>
          </a:ln>
        </p:spPr>
      </p:pic>
      <p:pic>
        <p:nvPicPr>
          <p:cNvPr id="412" name="Google Shape;412;p41"/>
          <p:cNvPicPr preferRelativeResize="0"/>
          <p:nvPr/>
        </p:nvPicPr>
        <p:blipFill>
          <a:blip r:embed="rId4">
            <a:alphaModFix/>
          </a:blip>
          <a:stretch>
            <a:fillRect/>
          </a:stretch>
        </p:blipFill>
        <p:spPr>
          <a:xfrm>
            <a:off x="744150" y="2964163"/>
            <a:ext cx="6267450" cy="1409700"/>
          </a:xfrm>
          <a:prstGeom prst="rect">
            <a:avLst/>
          </a:prstGeom>
          <a:noFill/>
          <a:ln>
            <a:noFill/>
          </a:ln>
        </p:spPr>
      </p:pic>
      <p:sp>
        <p:nvSpPr>
          <p:cNvPr id="413" name="Google Shape;413;p41"/>
          <p:cNvSpPr/>
          <p:nvPr/>
        </p:nvSpPr>
        <p:spPr>
          <a:xfrm>
            <a:off x="525875" y="4008725"/>
            <a:ext cx="1340700" cy="71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2326900" y="1969200"/>
            <a:ext cx="47604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spectral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7" name="Shape 417"/>
        <p:cNvGrpSpPr/>
        <p:nvPr/>
      </p:nvGrpSpPr>
      <p:grpSpPr>
        <a:xfrm>
          <a:off x="0" y="0"/>
          <a:ext cx="0" cy="0"/>
          <a:chOff x="0" y="0"/>
          <a:chExt cx="0" cy="0"/>
        </a:xfrm>
      </p:grpSpPr>
      <p:sp>
        <p:nvSpPr>
          <p:cNvPr id="418" name="Google Shape;418;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Clustering</a:t>
            </a:r>
            <a:endParaRPr/>
          </a:p>
        </p:txBody>
      </p:sp>
      <p:sp>
        <p:nvSpPr>
          <p:cNvPr id="419" name="Google Shape;419;p4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Very different flavor from other spectral methods: relation to graph theory</a:t>
            </a:r>
            <a:endParaRPr/>
          </a:p>
          <a:p>
            <a:pPr indent="-342900" lvl="0" marL="457200" rtl="0" algn="l">
              <a:spcBef>
                <a:spcPts val="0"/>
              </a:spcBef>
              <a:spcAft>
                <a:spcPts val="0"/>
              </a:spcAft>
              <a:buSzPts val="1800"/>
              <a:buChar char="●"/>
            </a:pPr>
            <a:r>
              <a:rPr lang="en"/>
              <a:t>Uses eigenvectors to reduce dimension before clustering</a:t>
            </a:r>
            <a:endParaRPr/>
          </a:p>
          <a:p>
            <a:pPr indent="0" lvl="0" marL="0" rtl="0" algn="l">
              <a:spcBef>
                <a:spcPts val="1600"/>
              </a:spcBef>
              <a:spcAft>
                <a:spcPts val="1600"/>
              </a:spcAft>
              <a:buNone/>
            </a:pPr>
            <a:r>
              <a:t/>
            </a:r>
            <a:endParaRPr/>
          </a:p>
        </p:txBody>
      </p:sp>
      <p:pic>
        <p:nvPicPr>
          <p:cNvPr id="420" name="Google Shape;420;p42"/>
          <p:cNvPicPr preferRelativeResize="0"/>
          <p:nvPr/>
        </p:nvPicPr>
        <p:blipFill>
          <a:blip r:embed="rId3">
            <a:alphaModFix/>
          </a:blip>
          <a:stretch>
            <a:fillRect/>
          </a:stretch>
        </p:blipFill>
        <p:spPr>
          <a:xfrm>
            <a:off x="2646350" y="2506499"/>
            <a:ext cx="3460050" cy="1537225"/>
          </a:xfrm>
          <a:prstGeom prst="rect">
            <a:avLst/>
          </a:prstGeom>
          <a:noFill/>
          <a:ln>
            <a:noFill/>
          </a:ln>
        </p:spPr>
      </p:pic>
      <p:sp>
        <p:nvSpPr>
          <p:cNvPr id="421" name="Google Shape;421;p42"/>
          <p:cNvSpPr txBox="1"/>
          <p:nvPr/>
        </p:nvSpPr>
        <p:spPr>
          <a:xfrm>
            <a:off x="7431250" y="4725975"/>
            <a:ext cx="1785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 Adbelkarim Ben Ayed</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animEffect filter="fade" transition="in">
                                      <p:cBhvr>
                                        <p:cTn dur="1"/>
                                        <p:tgtEl>
                                          <p:spTgt spid="4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animEffect filter="fade" transition="in">
                                      <p:cBhvr>
                                        <p:cTn dur="1"/>
                                        <p:tgtEl>
                                          <p:spTgt spid="4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2" st="2"/>
                                            </p:txEl>
                                          </p:spTgt>
                                        </p:tgtEl>
                                        <p:attrNameLst>
                                          <p:attrName>style.visibility</p:attrName>
                                        </p:attrNameLst>
                                      </p:cBhvr>
                                      <p:to>
                                        <p:strVal val="visible"/>
                                      </p:to>
                                    </p:set>
                                    <p:animEffect filter="fade" transition="in">
                                      <p:cBhvr>
                                        <p:cTn dur="1"/>
                                        <p:tgtEl>
                                          <p:spTgt spid="4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5" name="Shape 425"/>
        <p:cNvGrpSpPr/>
        <p:nvPr/>
      </p:nvGrpSpPr>
      <p:grpSpPr>
        <a:xfrm>
          <a:off x="0" y="0"/>
          <a:ext cx="0" cy="0"/>
          <a:chOff x="0" y="0"/>
          <a:chExt cx="0" cy="0"/>
        </a:xfrm>
      </p:grpSpPr>
      <p:sp>
        <p:nvSpPr>
          <p:cNvPr id="426" name="Google Shape;426;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Clustering</a:t>
            </a:r>
            <a:endParaRPr/>
          </a:p>
        </p:txBody>
      </p:sp>
      <p:pic>
        <p:nvPicPr>
          <p:cNvPr id="427" name="Google Shape;427;p43"/>
          <p:cNvPicPr preferRelativeResize="0"/>
          <p:nvPr/>
        </p:nvPicPr>
        <p:blipFill>
          <a:blip r:embed="rId3">
            <a:alphaModFix/>
          </a:blip>
          <a:stretch>
            <a:fillRect/>
          </a:stretch>
        </p:blipFill>
        <p:spPr>
          <a:xfrm>
            <a:off x="1020875" y="1147225"/>
            <a:ext cx="7102252" cy="3551126"/>
          </a:xfrm>
          <a:prstGeom prst="rect">
            <a:avLst/>
          </a:prstGeom>
          <a:noFill/>
          <a:ln>
            <a:noFill/>
          </a:ln>
        </p:spPr>
      </p:pic>
      <p:sp>
        <p:nvSpPr>
          <p:cNvPr id="428" name="Google Shape;428;p43"/>
          <p:cNvSpPr/>
          <p:nvPr/>
        </p:nvSpPr>
        <p:spPr>
          <a:xfrm>
            <a:off x="3840700" y="385525"/>
            <a:ext cx="516900" cy="692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txBox="1"/>
          <p:nvPr/>
        </p:nvSpPr>
        <p:spPr>
          <a:xfrm>
            <a:off x="7431250" y="4725975"/>
            <a:ext cx="1785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 Hoang Duong</a:t>
            </a:r>
            <a:endParaRPr sz="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3" name="Shape 433"/>
        <p:cNvGrpSpPr/>
        <p:nvPr/>
      </p:nvGrpSpPr>
      <p:grpSpPr>
        <a:xfrm>
          <a:off x="0" y="0"/>
          <a:ext cx="0" cy="0"/>
          <a:chOff x="0" y="0"/>
          <a:chExt cx="0" cy="0"/>
        </a:xfrm>
      </p:grpSpPr>
      <p:sp>
        <p:nvSpPr>
          <p:cNvPr id="434" name="Google Shape;434;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Clustering</a:t>
            </a:r>
            <a:endParaRPr/>
          </a:p>
        </p:txBody>
      </p:sp>
      <p:sp>
        <p:nvSpPr>
          <p:cNvPr id="435" name="Google Shape;435;p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Create a graph from the data points using a </a:t>
            </a:r>
            <a:r>
              <a:rPr lang="en"/>
              <a:t>specified</a:t>
            </a:r>
            <a:r>
              <a:rPr lang="en"/>
              <a:t> scheme. Assume we have access to a similarity measure between pairs of points.</a:t>
            </a:r>
            <a:endParaRPr/>
          </a:p>
          <a:p>
            <a:pPr indent="-317500" lvl="1" marL="914400" rtl="0" algn="l">
              <a:spcBef>
                <a:spcPts val="1600"/>
              </a:spcBef>
              <a:spcAft>
                <a:spcPts val="0"/>
              </a:spcAft>
              <a:buSzPts val="1400"/>
              <a:buAutoNum type="alphaLcPeriod"/>
            </a:pPr>
            <a:r>
              <a:rPr lang="en"/>
              <a:t>ε</a:t>
            </a:r>
            <a:r>
              <a:rPr lang="en"/>
              <a:t>-neighborhood</a:t>
            </a:r>
            <a:endParaRPr/>
          </a:p>
          <a:p>
            <a:pPr indent="-317500" lvl="1" marL="914400" rtl="0" algn="l">
              <a:spcBef>
                <a:spcPts val="0"/>
              </a:spcBef>
              <a:spcAft>
                <a:spcPts val="0"/>
              </a:spcAft>
              <a:buSzPts val="1400"/>
              <a:buAutoNum type="alphaLcPeriod"/>
            </a:pPr>
            <a:r>
              <a:rPr lang="en"/>
              <a:t>k-nearest neighbor</a:t>
            </a:r>
            <a:endParaRPr/>
          </a:p>
          <a:p>
            <a:pPr indent="-317500" lvl="1" marL="914400" rtl="0" algn="l">
              <a:spcBef>
                <a:spcPts val="0"/>
              </a:spcBef>
              <a:spcAft>
                <a:spcPts val="0"/>
              </a:spcAft>
              <a:buSzPts val="1400"/>
              <a:buAutoNum type="alphaLcPeriod"/>
            </a:pPr>
            <a:r>
              <a:rPr lang="en"/>
              <a:t>Fully connected</a:t>
            </a:r>
            <a:endParaRPr/>
          </a:p>
          <a:p>
            <a:pPr indent="0" lvl="0" marL="0" rtl="0" algn="l">
              <a:spcBef>
                <a:spcPts val="1600"/>
              </a:spcBef>
              <a:spcAft>
                <a:spcPts val="1600"/>
              </a:spcAft>
              <a:buNone/>
            </a:pPr>
            <a:r>
              <a:t/>
            </a:r>
            <a:endParaRPr/>
          </a:p>
        </p:txBody>
      </p:sp>
      <p:pic>
        <p:nvPicPr>
          <p:cNvPr id="436" name="Google Shape;436;p44"/>
          <p:cNvPicPr preferRelativeResize="0"/>
          <p:nvPr/>
        </p:nvPicPr>
        <p:blipFill>
          <a:blip r:embed="rId3">
            <a:alphaModFix/>
          </a:blip>
          <a:stretch>
            <a:fillRect/>
          </a:stretch>
        </p:blipFill>
        <p:spPr>
          <a:xfrm>
            <a:off x="495850" y="3342650"/>
            <a:ext cx="1173225" cy="1158575"/>
          </a:xfrm>
          <a:prstGeom prst="rect">
            <a:avLst/>
          </a:prstGeom>
          <a:noFill/>
          <a:ln>
            <a:noFill/>
          </a:ln>
        </p:spPr>
      </p:pic>
      <p:pic>
        <p:nvPicPr>
          <p:cNvPr id="437" name="Google Shape;437;p44"/>
          <p:cNvPicPr preferRelativeResize="0"/>
          <p:nvPr/>
        </p:nvPicPr>
        <p:blipFill>
          <a:blip r:embed="rId4">
            <a:alphaModFix/>
          </a:blip>
          <a:stretch>
            <a:fillRect/>
          </a:stretch>
        </p:blipFill>
        <p:spPr>
          <a:xfrm>
            <a:off x="2850700" y="3168988"/>
            <a:ext cx="1328425" cy="1505900"/>
          </a:xfrm>
          <a:prstGeom prst="rect">
            <a:avLst/>
          </a:prstGeom>
          <a:noFill/>
          <a:ln>
            <a:noFill/>
          </a:ln>
        </p:spPr>
      </p:pic>
      <p:pic>
        <p:nvPicPr>
          <p:cNvPr id="438" name="Google Shape;438;p44"/>
          <p:cNvPicPr preferRelativeResize="0"/>
          <p:nvPr/>
        </p:nvPicPr>
        <p:blipFill>
          <a:blip r:embed="rId5">
            <a:alphaModFix/>
          </a:blip>
          <a:stretch>
            <a:fillRect/>
          </a:stretch>
        </p:blipFill>
        <p:spPr>
          <a:xfrm>
            <a:off x="4860325" y="1965650"/>
            <a:ext cx="3616676" cy="2933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1"/>
                                        <p:tgtEl>
                                          <p:spTgt spid="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1"/>
                                        <p:tgtEl>
                                          <p:spTgt spid="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animEffect filter="fade" transition="in">
                                      <p:cBhvr>
                                        <p:cTn dur="1"/>
                                        <p:tgtEl>
                                          <p:spTgt spid="4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3" st="3"/>
                                            </p:txEl>
                                          </p:spTgt>
                                        </p:tgtEl>
                                        <p:attrNameLst>
                                          <p:attrName>style.visibility</p:attrName>
                                        </p:attrNameLst>
                                      </p:cBhvr>
                                      <p:to>
                                        <p:strVal val="visible"/>
                                      </p:to>
                                    </p:set>
                                    <p:animEffect filter="fade" transition="in">
                                      <p:cBhvr>
                                        <p:cTn dur="1"/>
                                        <p:tgtEl>
                                          <p:spTgt spid="4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4" st="4"/>
                                            </p:txEl>
                                          </p:spTgt>
                                        </p:tgtEl>
                                        <p:attrNameLst>
                                          <p:attrName>style.visibility</p:attrName>
                                        </p:attrNameLst>
                                      </p:cBhvr>
                                      <p:to>
                                        <p:strVal val="visible"/>
                                      </p:to>
                                    </p:set>
                                    <p:animEffect filter="fade" transition="in">
                                      <p:cBhvr>
                                        <p:cTn dur="1"/>
                                        <p:tgtEl>
                                          <p:spTgt spid="4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2" name="Shape 442"/>
        <p:cNvGrpSpPr/>
        <p:nvPr/>
      </p:nvGrpSpPr>
      <p:grpSpPr>
        <a:xfrm>
          <a:off x="0" y="0"/>
          <a:ext cx="0" cy="0"/>
          <a:chOff x="0" y="0"/>
          <a:chExt cx="0" cy="0"/>
        </a:xfrm>
      </p:grpSpPr>
      <p:sp>
        <p:nvSpPr>
          <p:cNvPr id="443" name="Google Shape;443;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Clustering</a:t>
            </a:r>
            <a:endParaRPr/>
          </a:p>
        </p:txBody>
      </p:sp>
      <p:sp>
        <p:nvSpPr>
          <p:cNvPr id="444" name="Google Shape;444;p4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2.Compute Laplacian matrix of the graph (or some variant):</a:t>
            </a:r>
            <a:endParaRPr/>
          </a:p>
          <a:p>
            <a:pPr indent="0" lvl="0" marL="0" rtl="0" algn="ctr">
              <a:spcBef>
                <a:spcPts val="1600"/>
              </a:spcBef>
              <a:spcAft>
                <a:spcPts val="0"/>
              </a:spcAft>
              <a:buNone/>
            </a:pPr>
            <a:r>
              <a:rPr lang="en" sz="3900"/>
              <a:t>L = D - A</a:t>
            </a:r>
            <a:endParaRPr sz="39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45" name="Google Shape;445;p45"/>
          <p:cNvPicPr preferRelativeResize="0"/>
          <p:nvPr/>
        </p:nvPicPr>
        <p:blipFill>
          <a:blip r:embed="rId3">
            <a:alphaModFix/>
          </a:blip>
          <a:stretch>
            <a:fillRect/>
          </a:stretch>
        </p:blipFill>
        <p:spPr>
          <a:xfrm>
            <a:off x="473225" y="2968524"/>
            <a:ext cx="8197552" cy="1771550"/>
          </a:xfrm>
          <a:prstGeom prst="rect">
            <a:avLst/>
          </a:prstGeom>
          <a:noFill/>
          <a:ln>
            <a:noFill/>
          </a:ln>
        </p:spPr>
      </p:pic>
      <p:sp>
        <p:nvSpPr>
          <p:cNvPr id="446" name="Google Shape;446;p45"/>
          <p:cNvSpPr txBox="1"/>
          <p:nvPr/>
        </p:nvSpPr>
        <p:spPr>
          <a:xfrm>
            <a:off x="7431250" y="4725975"/>
            <a:ext cx="1785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 Wikipedia</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0" name="Shape 450"/>
        <p:cNvGrpSpPr/>
        <p:nvPr/>
      </p:nvGrpSpPr>
      <p:grpSpPr>
        <a:xfrm>
          <a:off x="0" y="0"/>
          <a:ext cx="0" cy="0"/>
          <a:chOff x="0" y="0"/>
          <a:chExt cx="0" cy="0"/>
        </a:xfrm>
      </p:grpSpPr>
      <p:sp>
        <p:nvSpPr>
          <p:cNvPr id="451" name="Google Shape;451;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Clustering</a:t>
            </a:r>
            <a:endParaRPr/>
          </a:p>
        </p:txBody>
      </p:sp>
      <p:sp>
        <p:nvSpPr>
          <p:cNvPr id="452" name="Google Shape;452;p4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.Use first few eigenvectors for dimensionality reduction</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53" name="Google Shape;453;p46"/>
          <p:cNvSpPr/>
          <p:nvPr/>
        </p:nvSpPr>
        <p:spPr>
          <a:xfrm>
            <a:off x="1132850" y="1811475"/>
            <a:ext cx="2173800" cy="188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46"/>
          <p:cNvCxnSpPr/>
          <p:nvPr/>
        </p:nvCxnSpPr>
        <p:spPr>
          <a:xfrm>
            <a:off x="1562825" y="1912875"/>
            <a:ext cx="8700" cy="16641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46"/>
          <p:cNvCxnSpPr/>
          <p:nvPr/>
        </p:nvCxnSpPr>
        <p:spPr>
          <a:xfrm>
            <a:off x="2860863" y="1912875"/>
            <a:ext cx="8700" cy="1664100"/>
          </a:xfrm>
          <a:prstGeom prst="straightConnector1">
            <a:avLst/>
          </a:prstGeom>
          <a:noFill/>
          <a:ln cap="flat" cmpd="sng" w="9525">
            <a:solidFill>
              <a:schemeClr val="dk2"/>
            </a:solidFill>
            <a:prstDash val="solid"/>
            <a:round/>
            <a:headEnd len="med" w="med" type="none"/>
            <a:tailEnd len="med" w="med" type="none"/>
          </a:ln>
        </p:spPr>
      </p:cxnSp>
      <p:pic>
        <p:nvPicPr>
          <p:cNvPr id="456" name="Google Shape;456;p46"/>
          <p:cNvPicPr preferRelativeResize="0"/>
          <p:nvPr/>
        </p:nvPicPr>
        <p:blipFill>
          <a:blip r:embed="rId3">
            <a:alphaModFix/>
          </a:blip>
          <a:stretch>
            <a:fillRect/>
          </a:stretch>
        </p:blipFill>
        <p:spPr>
          <a:xfrm>
            <a:off x="1256125" y="2592524"/>
            <a:ext cx="144386" cy="304800"/>
          </a:xfrm>
          <a:prstGeom prst="rect">
            <a:avLst/>
          </a:prstGeom>
          <a:noFill/>
          <a:ln>
            <a:noFill/>
          </a:ln>
        </p:spPr>
      </p:pic>
      <p:sp>
        <p:nvSpPr>
          <p:cNvPr id="457" name="Google Shape;457;p46"/>
          <p:cNvSpPr txBox="1"/>
          <p:nvPr/>
        </p:nvSpPr>
        <p:spPr>
          <a:xfrm>
            <a:off x="1933850" y="2592525"/>
            <a:ext cx="1017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 . .</a:t>
            </a:r>
            <a:endParaRPr sz="2000"/>
          </a:p>
        </p:txBody>
      </p:sp>
      <p:sp>
        <p:nvSpPr>
          <p:cNvPr id="458" name="Google Shape;458;p46"/>
          <p:cNvSpPr txBox="1"/>
          <p:nvPr/>
        </p:nvSpPr>
        <p:spPr>
          <a:xfrm>
            <a:off x="1121150" y="3985225"/>
            <a:ext cx="24111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 k eigenvectors of L, ordered by eigenvalue</a:t>
            </a:r>
            <a:endParaRPr/>
          </a:p>
          <a:p>
            <a:pPr indent="0" lvl="0" marL="0" rtl="0" algn="l">
              <a:spcBef>
                <a:spcPts val="0"/>
              </a:spcBef>
              <a:spcAft>
                <a:spcPts val="0"/>
              </a:spcAft>
              <a:buNone/>
            </a:pPr>
            <a:r>
              <a:rPr lang="en"/>
              <a:t>(skip 0, which has constant eigenvector)</a:t>
            </a:r>
            <a:endParaRPr/>
          </a:p>
        </p:txBody>
      </p:sp>
      <p:pic>
        <p:nvPicPr>
          <p:cNvPr id="459" name="Google Shape;459;p46"/>
          <p:cNvPicPr preferRelativeResize="0"/>
          <p:nvPr/>
        </p:nvPicPr>
        <p:blipFill>
          <a:blip r:embed="rId4">
            <a:alphaModFix/>
          </a:blip>
          <a:stretch>
            <a:fillRect/>
          </a:stretch>
        </p:blipFill>
        <p:spPr>
          <a:xfrm>
            <a:off x="3021575" y="2603033"/>
            <a:ext cx="144375" cy="304792"/>
          </a:xfrm>
          <a:prstGeom prst="rect">
            <a:avLst/>
          </a:prstGeom>
          <a:noFill/>
          <a:ln>
            <a:noFill/>
          </a:ln>
        </p:spPr>
      </p:pic>
      <p:grpSp>
        <p:nvGrpSpPr>
          <p:cNvPr id="460" name="Google Shape;460;p46"/>
          <p:cNvGrpSpPr/>
          <p:nvPr/>
        </p:nvGrpSpPr>
        <p:grpSpPr>
          <a:xfrm>
            <a:off x="1132850" y="1896375"/>
            <a:ext cx="2107500" cy="366900"/>
            <a:chOff x="1132850" y="1896375"/>
            <a:chExt cx="2107500" cy="366900"/>
          </a:xfrm>
        </p:grpSpPr>
        <p:sp>
          <p:nvSpPr>
            <p:cNvPr id="461" name="Google Shape;461;p46"/>
            <p:cNvSpPr/>
            <p:nvPr/>
          </p:nvSpPr>
          <p:spPr>
            <a:xfrm>
              <a:off x="1132850" y="1912875"/>
              <a:ext cx="2107500" cy="3504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txBox="1"/>
            <p:nvPr/>
          </p:nvSpPr>
          <p:spPr>
            <a:xfrm>
              <a:off x="1723925" y="1896375"/>
              <a:ext cx="13656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baseline="30000" lang="en"/>
                <a:t>st</a:t>
              </a:r>
              <a:r>
                <a:rPr lang="en"/>
                <a:t> datapt</a:t>
              </a:r>
              <a:endParaRPr/>
            </a:p>
          </p:txBody>
        </p:sp>
      </p:grpSp>
      <p:grpSp>
        <p:nvGrpSpPr>
          <p:cNvPr id="463" name="Google Shape;463;p46"/>
          <p:cNvGrpSpPr/>
          <p:nvPr/>
        </p:nvGrpSpPr>
        <p:grpSpPr>
          <a:xfrm>
            <a:off x="1132850" y="3263075"/>
            <a:ext cx="2107500" cy="366900"/>
            <a:chOff x="1132850" y="3263075"/>
            <a:chExt cx="2107500" cy="366900"/>
          </a:xfrm>
        </p:grpSpPr>
        <p:sp>
          <p:nvSpPr>
            <p:cNvPr id="464" name="Google Shape;464;p46"/>
            <p:cNvSpPr/>
            <p:nvPr/>
          </p:nvSpPr>
          <p:spPr>
            <a:xfrm>
              <a:off x="1132850" y="3279575"/>
              <a:ext cx="2107500" cy="3504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6"/>
            <p:cNvSpPr txBox="1"/>
            <p:nvPr/>
          </p:nvSpPr>
          <p:spPr>
            <a:xfrm>
              <a:off x="1723925" y="3263075"/>
              <a:ext cx="13656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baseline="30000" lang="en"/>
                <a:t>th</a:t>
              </a:r>
              <a:r>
                <a:rPr lang="en"/>
                <a:t> datapt</a:t>
              </a:r>
              <a:endParaRPr/>
            </a:p>
          </p:txBody>
        </p:sp>
      </p:grpSp>
      <p:sp>
        <p:nvSpPr>
          <p:cNvPr id="466" name="Google Shape;466;p46"/>
          <p:cNvSpPr txBox="1"/>
          <p:nvPr/>
        </p:nvSpPr>
        <p:spPr>
          <a:xfrm>
            <a:off x="4398625" y="3699375"/>
            <a:ext cx="4392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Theoretical results on “spectral drawings” like these:</a:t>
            </a:r>
            <a:endParaRPr/>
          </a:p>
          <a:p>
            <a:pPr indent="0" lvl="0" marL="0" rtl="0" algn="l">
              <a:spcBef>
                <a:spcPts val="0"/>
              </a:spcBef>
              <a:spcAft>
                <a:spcPts val="0"/>
              </a:spcAft>
              <a:buNone/>
            </a:pPr>
            <a:r>
              <a:rPr lang="en"/>
              <a:t>E.g. in 2D get nice drawings (vertices spread out, don’t get too close).  </a:t>
            </a:r>
            <a:endParaRPr/>
          </a:p>
        </p:txBody>
      </p:sp>
      <p:grpSp>
        <p:nvGrpSpPr>
          <p:cNvPr id="467" name="Google Shape;467;p46"/>
          <p:cNvGrpSpPr/>
          <p:nvPr/>
        </p:nvGrpSpPr>
        <p:grpSpPr>
          <a:xfrm>
            <a:off x="4787150" y="1722950"/>
            <a:ext cx="4429400" cy="3234025"/>
            <a:chOff x="4787150" y="1722950"/>
            <a:chExt cx="4429400" cy="3234025"/>
          </a:xfrm>
        </p:grpSpPr>
        <p:pic>
          <p:nvPicPr>
            <p:cNvPr id="468" name="Google Shape;468;p46"/>
            <p:cNvPicPr preferRelativeResize="0"/>
            <p:nvPr/>
          </p:nvPicPr>
          <p:blipFill>
            <a:blip r:embed="rId5">
              <a:alphaModFix/>
            </a:blip>
            <a:stretch>
              <a:fillRect/>
            </a:stretch>
          </p:blipFill>
          <p:spPr>
            <a:xfrm>
              <a:off x="4787150" y="1722950"/>
              <a:ext cx="3391014" cy="1818499"/>
            </a:xfrm>
            <a:prstGeom prst="rect">
              <a:avLst/>
            </a:prstGeom>
            <a:noFill/>
            <a:ln>
              <a:noFill/>
            </a:ln>
          </p:spPr>
        </p:pic>
        <p:sp>
          <p:nvSpPr>
            <p:cNvPr id="469" name="Google Shape;469;p46"/>
            <p:cNvSpPr txBox="1"/>
            <p:nvPr/>
          </p:nvSpPr>
          <p:spPr>
            <a:xfrm>
              <a:off x="7431250" y="4725975"/>
              <a:ext cx="1785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 D. Spielman</a:t>
              </a:r>
              <a:endParaRPr sz="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3" name="Shape 473"/>
        <p:cNvGrpSpPr/>
        <p:nvPr/>
      </p:nvGrpSpPr>
      <p:grpSpPr>
        <a:xfrm>
          <a:off x="0" y="0"/>
          <a:ext cx="0" cy="0"/>
          <a:chOff x="0" y="0"/>
          <a:chExt cx="0" cy="0"/>
        </a:xfrm>
      </p:grpSpPr>
      <p:sp>
        <p:nvSpPr>
          <p:cNvPr id="474" name="Google Shape;474;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Clustering</a:t>
            </a:r>
            <a:endParaRPr/>
          </a:p>
        </p:txBody>
      </p:sp>
      <p:sp>
        <p:nvSpPr>
          <p:cNvPr id="475" name="Google Shape;475;p47"/>
          <p:cNvSpPr txBox="1"/>
          <p:nvPr>
            <p:ph idx="1" type="body"/>
          </p:nvPr>
        </p:nvSpPr>
        <p:spPr>
          <a:xfrm>
            <a:off x="311700" y="1225225"/>
            <a:ext cx="4716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a:t>
            </a:r>
            <a:r>
              <a:rPr lang="en"/>
              <a:t>.Cluster using existing techniques in lower-dimensional space, often k-means</a:t>
            </a:r>
            <a:endParaRPr/>
          </a:p>
          <a:p>
            <a:pPr indent="-342900" lvl="0" marL="457200" rtl="0" algn="l">
              <a:spcBef>
                <a:spcPts val="1600"/>
              </a:spcBef>
              <a:spcAft>
                <a:spcPts val="0"/>
              </a:spcAft>
              <a:buSzPts val="1800"/>
              <a:buChar char="●"/>
            </a:pPr>
            <a:r>
              <a:rPr lang="en"/>
              <a:t>Pick initial # clusters and center for each cluster</a:t>
            </a:r>
            <a:endParaRPr/>
          </a:p>
          <a:p>
            <a:pPr indent="-342900" lvl="0" marL="457200" rtl="0" algn="l">
              <a:spcBef>
                <a:spcPts val="0"/>
              </a:spcBef>
              <a:spcAft>
                <a:spcPts val="0"/>
              </a:spcAft>
              <a:buSzPts val="1800"/>
              <a:buChar char="●"/>
            </a:pPr>
            <a:r>
              <a:rPr lang="en"/>
              <a:t>Each point goes in the closest cluster</a:t>
            </a:r>
            <a:endParaRPr/>
          </a:p>
          <a:p>
            <a:pPr indent="-342900" lvl="0" marL="457200" rtl="0" algn="l">
              <a:spcBef>
                <a:spcPts val="0"/>
              </a:spcBef>
              <a:spcAft>
                <a:spcPts val="0"/>
              </a:spcAft>
              <a:buSzPts val="1800"/>
              <a:buChar char="●"/>
            </a:pPr>
            <a:r>
              <a:rPr lang="en"/>
              <a:t>Recompute each center as average of constituent points</a:t>
            </a:r>
            <a:endParaRPr/>
          </a:p>
          <a:p>
            <a:pPr indent="-342900" lvl="0" marL="457200" rtl="0" algn="l">
              <a:spcBef>
                <a:spcPts val="0"/>
              </a:spcBef>
              <a:spcAft>
                <a:spcPts val="0"/>
              </a:spcAft>
              <a:buSzPts val="1800"/>
              <a:buChar char="●"/>
            </a:pPr>
            <a:r>
              <a:rPr lang="en"/>
              <a:t>Iterate</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76" name="Google Shape;476;p47"/>
          <p:cNvPicPr preferRelativeResize="0"/>
          <p:nvPr/>
        </p:nvPicPr>
        <p:blipFill>
          <a:blip r:embed="rId3">
            <a:alphaModFix/>
          </a:blip>
          <a:stretch>
            <a:fillRect/>
          </a:stretch>
        </p:blipFill>
        <p:spPr>
          <a:xfrm>
            <a:off x="5270498" y="1075550"/>
            <a:ext cx="3605547" cy="3503675"/>
          </a:xfrm>
          <a:prstGeom prst="rect">
            <a:avLst/>
          </a:prstGeom>
          <a:noFill/>
          <a:ln>
            <a:noFill/>
          </a:ln>
        </p:spPr>
      </p:pic>
      <p:sp>
        <p:nvSpPr>
          <p:cNvPr id="477" name="Google Shape;477;p47"/>
          <p:cNvSpPr txBox="1"/>
          <p:nvPr/>
        </p:nvSpPr>
        <p:spPr>
          <a:xfrm>
            <a:off x="7431250" y="4725975"/>
            <a:ext cx="1785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 Wikipedia</a:t>
            </a:r>
            <a:endParaRPr sz="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1" name="Shape 481"/>
        <p:cNvGrpSpPr/>
        <p:nvPr/>
      </p:nvGrpSpPr>
      <p:grpSpPr>
        <a:xfrm>
          <a:off x="0" y="0"/>
          <a:ext cx="0" cy="0"/>
          <a:chOff x="0" y="0"/>
          <a:chExt cx="0" cy="0"/>
        </a:xfrm>
      </p:grpSpPr>
      <p:sp>
        <p:nvSpPr>
          <p:cNvPr id="482" name="Google Shape;482;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a:t>
            </a:r>
            <a:r>
              <a:rPr lang="en"/>
              <a:t>Spectral Clustering in NLP</a:t>
            </a:r>
            <a:endParaRPr/>
          </a:p>
        </p:txBody>
      </p:sp>
      <p:sp>
        <p:nvSpPr>
          <p:cNvPr id="483" name="Google Shape;483;p4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Computing Word Classes Using Spectral Clustering (2018)</a:t>
            </a:r>
            <a:r>
              <a:rPr lang="en"/>
              <a:t>: </a:t>
            </a:r>
            <a:endParaRPr/>
          </a:p>
          <a:p>
            <a:pPr indent="-342900" lvl="0" marL="457200" rtl="0" algn="l">
              <a:spcBef>
                <a:spcPts val="1600"/>
              </a:spcBef>
              <a:spcAft>
                <a:spcPts val="0"/>
              </a:spcAft>
              <a:buSzPts val="1800"/>
              <a:buChar char="●"/>
            </a:pPr>
            <a:r>
              <a:rPr lang="en"/>
              <a:t>Apply spectral clustering to lexicon of words</a:t>
            </a:r>
            <a:endParaRPr/>
          </a:p>
          <a:p>
            <a:pPr indent="-317500" lvl="1" marL="914400" rtl="0" algn="l">
              <a:spcBef>
                <a:spcPts val="0"/>
              </a:spcBef>
              <a:spcAft>
                <a:spcPts val="0"/>
              </a:spcAft>
              <a:buSzPts val="1400"/>
              <a:buChar char="○"/>
            </a:pPr>
            <a:r>
              <a:rPr lang="en"/>
              <a:t>Similarity based on word co-occurrence counts</a:t>
            </a:r>
            <a:endParaRPr/>
          </a:p>
          <a:p>
            <a:pPr indent="-342900" lvl="0" marL="457200" rtl="0" algn="l">
              <a:spcBef>
                <a:spcPts val="0"/>
              </a:spcBef>
              <a:spcAft>
                <a:spcPts val="0"/>
              </a:spcAft>
              <a:buSzPts val="1800"/>
              <a:buChar char="●"/>
            </a:pPr>
            <a:r>
              <a:rPr lang="en"/>
              <a:t>Use matrix variants: D</a:t>
            </a:r>
            <a:r>
              <a:rPr baseline="30000" lang="en"/>
              <a:t>-1</a:t>
            </a:r>
            <a:r>
              <a:rPr lang="en"/>
              <a:t>A and D</a:t>
            </a:r>
            <a:r>
              <a:rPr baseline="30000" lang="en"/>
              <a:t>-1/2</a:t>
            </a:r>
            <a:r>
              <a:rPr lang="en"/>
              <a:t>AD</a:t>
            </a:r>
            <a:r>
              <a:rPr baseline="30000" lang="en"/>
              <a:t>-1/2</a:t>
            </a:r>
            <a:endParaRPr baseline="30000"/>
          </a:p>
          <a:p>
            <a:pPr indent="-342900" lvl="0" marL="457200" rtl="0" algn="l">
              <a:spcBef>
                <a:spcPts val="0"/>
              </a:spcBef>
              <a:spcAft>
                <a:spcPts val="0"/>
              </a:spcAft>
              <a:buSzPts val="1800"/>
              <a:buChar char="●"/>
            </a:pPr>
            <a:r>
              <a:rPr lang="en"/>
              <a:t>Use as features for two NLP tasks:</a:t>
            </a:r>
            <a:endParaRPr/>
          </a:p>
          <a:p>
            <a:pPr indent="-317500" lvl="1" marL="914400" rtl="0" algn="l">
              <a:spcBef>
                <a:spcPts val="0"/>
              </a:spcBef>
              <a:spcAft>
                <a:spcPts val="0"/>
              </a:spcAft>
              <a:buSzPts val="1400"/>
              <a:buChar char="○"/>
            </a:pPr>
            <a:r>
              <a:rPr lang="en"/>
              <a:t>Semantic role labeling</a:t>
            </a:r>
            <a:endParaRPr/>
          </a:p>
          <a:p>
            <a:pPr indent="-317500" lvl="1" marL="914400" rtl="0" algn="l">
              <a:spcBef>
                <a:spcPts val="0"/>
              </a:spcBef>
              <a:spcAft>
                <a:spcPts val="0"/>
              </a:spcAft>
              <a:buSzPts val="1400"/>
              <a:buChar char="○"/>
            </a:pPr>
            <a:r>
              <a:rPr lang="en"/>
              <a:t>Dependency parsing</a:t>
            </a:r>
            <a:endParaRPr/>
          </a:p>
          <a:p>
            <a:pPr indent="0" lvl="0" marL="45720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87" name="Shape 487"/>
        <p:cNvGrpSpPr/>
        <p:nvPr/>
      </p:nvGrpSpPr>
      <p:grpSpPr>
        <a:xfrm>
          <a:off x="0" y="0"/>
          <a:ext cx="0" cy="0"/>
          <a:chOff x="0" y="0"/>
          <a:chExt cx="0" cy="0"/>
        </a:xfrm>
      </p:grpSpPr>
      <p:sp>
        <p:nvSpPr>
          <p:cNvPr id="488" name="Google Shape;488;p49"/>
          <p:cNvSpPr txBox="1"/>
          <p:nvPr>
            <p:ph type="ctrTitle"/>
          </p:nvPr>
        </p:nvSpPr>
        <p:spPr>
          <a:xfrm>
            <a:off x="0" y="1297275"/>
            <a:ext cx="91440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Eigenwords: Spectral Word Embeddings</a:t>
            </a:r>
            <a:endParaRPr sz="5500"/>
          </a:p>
        </p:txBody>
      </p:sp>
      <p:sp>
        <p:nvSpPr>
          <p:cNvPr id="489" name="Google Shape;489;p49"/>
          <p:cNvSpPr txBox="1"/>
          <p:nvPr>
            <p:ph idx="1" type="subTitle"/>
          </p:nvPr>
        </p:nvSpPr>
        <p:spPr>
          <a:xfrm>
            <a:off x="1700025" y="2636925"/>
            <a:ext cx="51837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Dhillon (MIT), Foster (UPenn), Ungar (UPenn) JMLR 2015</a:t>
            </a:r>
            <a:endParaRPr i="1"/>
          </a:p>
        </p:txBody>
      </p:sp>
      <p:sp>
        <p:nvSpPr>
          <p:cNvPr id="490" name="Google Shape;490;p49"/>
          <p:cNvSpPr txBox="1"/>
          <p:nvPr>
            <p:ph idx="1" type="subTitle"/>
          </p:nvPr>
        </p:nvSpPr>
        <p:spPr>
          <a:xfrm>
            <a:off x="7960800" y="4617900"/>
            <a:ext cx="11832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Paper #1</a:t>
            </a:r>
            <a:endParaRPr/>
          </a:p>
        </p:txBody>
      </p:sp>
      <p:sp>
        <p:nvSpPr>
          <p:cNvPr id="491" name="Google Shape;491;p49"/>
          <p:cNvSpPr txBox="1"/>
          <p:nvPr>
            <p:ph idx="1" type="subTitle"/>
          </p:nvPr>
        </p:nvSpPr>
        <p:spPr>
          <a:xfrm>
            <a:off x="0" y="4617900"/>
            <a:ext cx="35310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Spectral Learning for Word Embeddings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Paper Summary</a:t>
            </a:r>
            <a:endParaRPr/>
          </a:p>
        </p:txBody>
      </p:sp>
      <p:sp>
        <p:nvSpPr>
          <p:cNvPr id="497" name="Google Shape;497;p5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Use canonical correlation analysis to derive word embeddings</a:t>
            </a:r>
            <a:endParaRPr i="1"/>
          </a:p>
          <a:p>
            <a:pPr indent="-342900" lvl="0" marL="457200" rtl="0" algn="l">
              <a:spcBef>
                <a:spcPts val="1600"/>
              </a:spcBef>
              <a:spcAft>
                <a:spcPts val="0"/>
              </a:spcAft>
              <a:buSzPts val="1800"/>
              <a:buChar char="●"/>
            </a:pPr>
            <a:r>
              <a:rPr lang="en"/>
              <a:t>Propose 4 algorithms for learning word embeddings, all fast/scalable</a:t>
            </a:r>
            <a:endParaRPr/>
          </a:p>
          <a:p>
            <a:pPr indent="-342900" lvl="0" marL="457200" rtl="0" algn="l">
              <a:spcBef>
                <a:spcPts val="0"/>
              </a:spcBef>
              <a:spcAft>
                <a:spcPts val="0"/>
              </a:spcAft>
              <a:buSzPts val="1800"/>
              <a:buChar char="●"/>
            </a:pPr>
            <a:r>
              <a:rPr lang="en"/>
              <a:t>Test on: word similarity, sentiment classification, named entity recognition, chunking, analogies, and word sense disambiguation</a:t>
            </a:r>
            <a:endParaRPr/>
          </a:p>
          <a:p>
            <a:pPr indent="-342900" lvl="0" marL="457200" rtl="0" algn="l">
              <a:spcBef>
                <a:spcPts val="0"/>
              </a:spcBef>
              <a:spcAft>
                <a:spcPts val="0"/>
              </a:spcAft>
              <a:buSzPts val="1800"/>
              <a:buChar char="●"/>
            </a:pPr>
            <a:r>
              <a:rPr lang="en"/>
              <a:t>Best performance out of all 4 is comparable to best word embeddings (usually word2vec) on most tasks, but no single method of the four is consistently superior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1" name="Shape 501"/>
        <p:cNvGrpSpPr/>
        <p:nvPr/>
      </p:nvGrpSpPr>
      <p:grpSpPr>
        <a:xfrm>
          <a:off x="0" y="0"/>
          <a:ext cx="0" cy="0"/>
          <a:chOff x="0" y="0"/>
          <a:chExt cx="0" cy="0"/>
        </a:xfrm>
      </p:grpSpPr>
      <p:sp>
        <p:nvSpPr>
          <p:cNvPr id="502" name="Google Shape;502;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Multiview Assumption</a:t>
            </a:r>
            <a:endParaRPr/>
          </a:p>
        </p:txBody>
      </p:sp>
      <p:sp>
        <p:nvSpPr>
          <p:cNvPr id="503" name="Google Shape;503;p5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Satisfied: assume generative model is HMM. Just like “shared latent variable” view of Foster</a:t>
            </a:r>
            <a:endParaRPr/>
          </a:p>
        </p:txBody>
      </p:sp>
      <p:pic>
        <p:nvPicPr>
          <p:cNvPr id="504" name="Google Shape;504;p51"/>
          <p:cNvPicPr preferRelativeResize="0"/>
          <p:nvPr/>
        </p:nvPicPr>
        <p:blipFill>
          <a:blip r:embed="rId3">
            <a:alphaModFix/>
          </a:blip>
          <a:stretch>
            <a:fillRect/>
          </a:stretch>
        </p:blipFill>
        <p:spPr>
          <a:xfrm>
            <a:off x="2146875" y="1721550"/>
            <a:ext cx="4783300" cy="315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2245843" y="1072975"/>
            <a:ext cx="4816275" cy="3181526"/>
          </a:xfrm>
          <a:prstGeom prst="rect">
            <a:avLst/>
          </a:prstGeom>
          <a:noFill/>
          <a:ln>
            <a:noFill/>
          </a:ln>
        </p:spPr>
      </p:pic>
      <p:grpSp>
        <p:nvGrpSpPr>
          <p:cNvPr id="80" name="Google Shape;80;p16"/>
          <p:cNvGrpSpPr/>
          <p:nvPr/>
        </p:nvGrpSpPr>
        <p:grpSpPr>
          <a:xfrm>
            <a:off x="2705125" y="491900"/>
            <a:ext cx="4002100" cy="4285200"/>
            <a:chOff x="2429575" y="608925"/>
            <a:chExt cx="4002100" cy="4285200"/>
          </a:xfrm>
        </p:grpSpPr>
        <p:cxnSp>
          <p:nvCxnSpPr>
            <p:cNvPr id="81" name="Google Shape;81;p16"/>
            <p:cNvCxnSpPr/>
            <p:nvPr/>
          </p:nvCxnSpPr>
          <p:spPr>
            <a:xfrm flipH="1">
              <a:off x="2471075" y="608925"/>
              <a:ext cx="3960600" cy="4153200"/>
            </a:xfrm>
            <a:prstGeom prst="straightConnector1">
              <a:avLst/>
            </a:prstGeom>
            <a:noFill/>
            <a:ln cap="flat" cmpd="sng" w="76200">
              <a:solidFill>
                <a:srgbClr val="FF0000"/>
              </a:solidFill>
              <a:prstDash val="solid"/>
              <a:round/>
              <a:headEnd len="med" w="med" type="none"/>
              <a:tailEnd len="med" w="med" type="none"/>
            </a:ln>
          </p:spPr>
        </p:cxnSp>
        <p:cxnSp>
          <p:nvCxnSpPr>
            <p:cNvPr id="82" name="Google Shape;82;p16"/>
            <p:cNvCxnSpPr/>
            <p:nvPr/>
          </p:nvCxnSpPr>
          <p:spPr>
            <a:xfrm>
              <a:off x="2429575" y="740925"/>
              <a:ext cx="3960600" cy="4153200"/>
            </a:xfrm>
            <a:prstGeom prst="straightConnector1">
              <a:avLst/>
            </a:prstGeom>
            <a:noFill/>
            <a:ln cap="flat" cmpd="sng" w="76200">
              <a:solidFill>
                <a:srgbClr val="FF0000"/>
              </a:solidFill>
              <a:prstDash val="solid"/>
              <a:round/>
              <a:headEnd len="med" w="med" type="none"/>
              <a:tailEnd len="med" w="med" type="none"/>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#1: One Step CCA (OSCCA)</a:t>
            </a:r>
            <a:endParaRPr/>
          </a:p>
        </p:txBody>
      </p:sp>
      <p:sp>
        <p:nvSpPr>
          <p:cNvPr id="510" name="Google Shape;510;p5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Run canonical correlation analysis </a:t>
            </a:r>
            <a:r>
              <a:rPr b="1" lang="en" u="sng"/>
              <a:t>once</a:t>
            </a:r>
            <a:r>
              <a:rPr b="1" lang="en"/>
              <a:t> between the words and their contexts</a:t>
            </a:r>
            <a:endParaRPr b="1"/>
          </a:p>
          <a:p>
            <a:pPr indent="0" lvl="0" marL="0" rtl="0" algn="l">
              <a:spcBef>
                <a:spcPts val="1600"/>
              </a:spcBef>
              <a:spcAft>
                <a:spcPts val="0"/>
              </a:spcAft>
              <a:buNone/>
            </a:pPr>
            <a:r>
              <a:rPr lang="en"/>
              <a:t>V = size of vocabulary</a:t>
            </a:r>
            <a:endParaRPr/>
          </a:p>
          <a:p>
            <a:pPr indent="0" lvl="0" marL="0" rtl="0" algn="l">
              <a:spcBef>
                <a:spcPts val="1600"/>
              </a:spcBef>
              <a:spcAft>
                <a:spcPts val="0"/>
              </a:spcAft>
              <a:buNone/>
            </a:pPr>
            <a:r>
              <a:rPr lang="en"/>
              <a:t>Multivariate random variable </a:t>
            </a:r>
            <a:r>
              <a:rPr b="1" lang="en"/>
              <a:t>X</a:t>
            </a:r>
            <a:r>
              <a:rPr lang="en"/>
              <a:t> in R</a:t>
            </a:r>
            <a:r>
              <a:rPr baseline="30000" lang="en"/>
              <a:t>V</a:t>
            </a:r>
            <a:r>
              <a:rPr lang="en"/>
              <a:t> = </a:t>
            </a:r>
            <a:r>
              <a:rPr b="1" lang="en"/>
              <a:t>one-hot vector for word </a:t>
            </a:r>
            <a:endParaRPr b="1"/>
          </a:p>
          <a:p>
            <a:pPr indent="0" lvl="0" marL="0" rtl="0" algn="l">
              <a:spcBef>
                <a:spcPts val="1600"/>
              </a:spcBef>
              <a:spcAft>
                <a:spcPts val="0"/>
              </a:spcAft>
              <a:buNone/>
            </a:pPr>
            <a:r>
              <a:rPr lang="en"/>
              <a:t>Multivariate random variable </a:t>
            </a:r>
            <a:r>
              <a:rPr b="1" lang="en"/>
              <a:t>Y</a:t>
            </a:r>
            <a:r>
              <a:rPr lang="en"/>
              <a:t> in R</a:t>
            </a:r>
            <a:r>
              <a:rPr baseline="30000" lang="en"/>
              <a:t>2hV</a:t>
            </a:r>
            <a:r>
              <a:rPr lang="en"/>
              <a:t> = </a:t>
            </a:r>
            <a:r>
              <a:rPr b="1" lang="en"/>
              <a:t>indicator vector for word context</a:t>
            </a:r>
            <a:r>
              <a:rPr lang="en"/>
              <a:t>, window of length h</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Effect filter="fade" transition="in">
                                      <p:cBhvr>
                                        <p:cTn dur="1"/>
                                        <p:tgtEl>
                                          <p:spTgt spid="5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animEffect filter="fade" transition="in">
                                      <p:cBhvr>
                                        <p:cTn dur="1"/>
                                        <p:tgtEl>
                                          <p:spTgt spid="5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2" st="2"/>
                                            </p:txEl>
                                          </p:spTgt>
                                        </p:tgtEl>
                                        <p:attrNameLst>
                                          <p:attrName>style.visibility</p:attrName>
                                        </p:attrNameLst>
                                      </p:cBhvr>
                                      <p:to>
                                        <p:strVal val="visible"/>
                                      </p:to>
                                    </p:set>
                                    <p:animEffect filter="fade" transition="in">
                                      <p:cBhvr>
                                        <p:cTn dur="1"/>
                                        <p:tgtEl>
                                          <p:spTgt spid="5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3" st="3"/>
                                            </p:txEl>
                                          </p:spTgt>
                                        </p:tgtEl>
                                        <p:attrNameLst>
                                          <p:attrName>style.visibility</p:attrName>
                                        </p:attrNameLst>
                                      </p:cBhvr>
                                      <p:to>
                                        <p:strVal val="visible"/>
                                      </p:to>
                                    </p:set>
                                    <p:animEffect filter="fade" transition="in">
                                      <p:cBhvr>
                                        <p:cTn dur="1"/>
                                        <p:tgtEl>
                                          <p:spTgt spid="5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4" st="4"/>
                                            </p:txEl>
                                          </p:spTgt>
                                        </p:tgtEl>
                                        <p:attrNameLst>
                                          <p:attrName>style.visibility</p:attrName>
                                        </p:attrNameLst>
                                      </p:cBhvr>
                                      <p:to>
                                        <p:strVal val="visible"/>
                                      </p:to>
                                    </p:set>
                                    <p:animEffect filter="fade" transition="in">
                                      <p:cBhvr>
                                        <p:cTn dur="1"/>
                                        <p:tgtEl>
                                          <p:spTgt spid="5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a:t>
            </a:r>
            <a:r>
              <a:rPr b="1" lang="en"/>
              <a:t>plays</a:t>
            </a:r>
            <a:r>
              <a:rPr lang="en"/>
              <a:t> </a:t>
            </a:r>
            <a:r>
              <a:rPr b="1" lang="en">
                <a:highlight>
                  <a:srgbClr val="FFFF00"/>
                </a:highlight>
              </a:rPr>
              <a:t>with</a:t>
            </a:r>
            <a:r>
              <a:rPr lang="en"/>
              <a:t> </a:t>
            </a:r>
            <a:r>
              <a:rPr b="1" lang="en"/>
              <a:t>the</a:t>
            </a:r>
            <a:r>
              <a:rPr lang="en"/>
              <a:t> dog”</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Suppose:</a:t>
            </a:r>
            <a:endParaRPr/>
          </a:p>
          <a:p>
            <a:pPr indent="0" lvl="0" marL="0" rtl="0" algn="l">
              <a:spcBef>
                <a:spcPts val="1600"/>
              </a:spcBef>
              <a:spcAft>
                <a:spcPts val="0"/>
              </a:spcAft>
              <a:buNone/>
            </a:pPr>
            <a:r>
              <a:rPr lang="en"/>
              <a:t>V (vocab size) = 5</a:t>
            </a:r>
            <a:endParaRPr/>
          </a:p>
          <a:p>
            <a:pPr indent="0" lvl="0" marL="0" rtl="0" algn="l">
              <a:spcBef>
                <a:spcPts val="1600"/>
              </a:spcBef>
              <a:spcAft>
                <a:spcPts val="0"/>
              </a:spcAft>
              <a:buNone/>
            </a:pPr>
            <a:r>
              <a:rPr lang="en"/>
              <a:t>H (context size) = 1</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16" name="Google Shape;516;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#1: One Step CCA (OSCCA)</a:t>
            </a:r>
            <a:endParaRPr/>
          </a:p>
        </p:txBody>
      </p:sp>
      <p:sp>
        <p:nvSpPr>
          <p:cNvPr id="517" name="Google Shape;517;p53"/>
          <p:cNvSpPr/>
          <p:nvPr/>
        </p:nvSpPr>
        <p:spPr>
          <a:xfrm>
            <a:off x="1673725" y="1677925"/>
            <a:ext cx="140100" cy="304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53"/>
          <p:cNvGrpSpPr/>
          <p:nvPr/>
        </p:nvGrpSpPr>
        <p:grpSpPr>
          <a:xfrm>
            <a:off x="6539250" y="1037975"/>
            <a:ext cx="2425550" cy="3832875"/>
            <a:chOff x="6539250" y="1037975"/>
            <a:chExt cx="2425550" cy="3832875"/>
          </a:xfrm>
        </p:grpSpPr>
        <p:sp>
          <p:nvSpPr>
            <p:cNvPr id="519" name="Google Shape;519;p53"/>
            <p:cNvSpPr/>
            <p:nvPr/>
          </p:nvSpPr>
          <p:spPr>
            <a:xfrm>
              <a:off x="6580650" y="1388750"/>
              <a:ext cx="254100" cy="3461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3"/>
            <p:cNvSpPr txBox="1"/>
            <p:nvPr/>
          </p:nvSpPr>
          <p:spPr>
            <a:xfrm>
              <a:off x="6539250" y="1380338"/>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21" name="Google Shape;521;p53"/>
            <p:cNvSpPr txBox="1"/>
            <p:nvPr/>
          </p:nvSpPr>
          <p:spPr>
            <a:xfrm>
              <a:off x="6539250" y="2678463"/>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22" name="Google Shape;522;p53"/>
            <p:cNvSpPr txBox="1"/>
            <p:nvPr/>
          </p:nvSpPr>
          <p:spPr>
            <a:xfrm>
              <a:off x="6539250" y="2016563"/>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23" name="Google Shape;523;p53"/>
            <p:cNvSpPr txBox="1"/>
            <p:nvPr/>
          </p:nvSpPr>
          <p:spPr>
            <a:xfrm>
              <a:off x="6539250" y="1685138"/>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a:t>
              </a:r>
              <a:endParaRPr sz="2000"/>
            </a:p>
          </p:txBody>
        </p:sp>
        <p:sp>
          <p:nvSpPr>
            <p:cNvPr id="524" name="Google Shape;524;p53"/>
            <p:cNvSpPr txBox="1"/>
            <p:nvPr/>
          </p:nvSpPr>
          <p:spPr>
            <a:xfrm>
              <a:off x="6539250" y="23479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25" name="Google Shape;525;p53"/>
            <p:cNvSpPr txBox="1"/>
            <p:nvPr/>
          </p:nvSpPr>
          <p:spPr>
            <a:xfrm>
              <a:off x="6539250" y="31058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26" name="Google Shape;526;p53"/>
            <p:cNvSpPr txBox="1"/>
            <p:nvPr/>
          </p:nvSpPr>
          <p:spPr>
            <a:xfrm>
              <a:off x="6539250" y="440400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27" name="Google Shape;527;p53"/>
            <p:cNvSpPr txBox="1"/>
            <p:nvPr/>
          </p:nvSpPr>
          <p:spPr>
            <a:xfrm>
              <a:off x="6539250" y="374210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28" name="Google Shape;528;p53"/>
            <p:cNvSpPr txBox="1"/>
            <p:nvPr/>
          </p:nvSpPr>
          <p:spPr>
            <a:xfrm>
              <a:off x="6539250" y="34106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29" name="Google Shape;529;p53"/>
            <p:cNvSpPr txBox="1"/>
            <p:nvPr/>
          </p:nvSpPr>
          <p:spPr>
            <a:xfrm>
              <a:off x="6539250" y="4073513"/>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a:t>
              </a:r>
              <a:endParaRPr sz="2000"/>
            </a:p>
          </p:txBody>
        </p:sp>
        <p:sp>
          <p:nvSpPr>
            <p:cNvPr id="530" name="Google Shape;530;p53"/>
            <p:cNvSpPr/>
            <p:nvPr/>
          </p:nvSpPr>
          <p:spPr>
            <a:xfrm>
              <a:off x="6948675" y="1441350"/>
              <a:ext cx="148800" cy="16473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3"/>
            <p:cNvSpPr/>
            <p:nvPr/>
          </p:nvSpPr>
          <p:spPr>
            <a:xfrm>
              <a:off x="6987175" y="3223550"/>
              <a:ext cx="148800" cy="16473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3"/>
            <p:cNvSpPr txBox="1"/>
            <p:nvPr/>
          </p:nvSpPr>
          <p:spPr>
            <a:xfrm>
              <a:off x="7170000" y="2112600"/>
              <a:ext cx="1676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Left context</a:t>
              </a:r>
              <a:endParaRPr sz="2000"/>
            </a:p>
          </p:txBody>
        </p:sp>
        <p:sp>
          <p:nvSpPr>
            <p:cNvPr id="533" name="Google Shape;533;p53"/>
            <p:cNvSpPr txBox="1"/>
            <p:nvPr/>
          </p:nvSpPr>
          <p:spPr>
            <a:xfrm>
              <a:off x="7288400" y="3818600"/>
              <a:ext cx="1676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Right</a:t>
              </a:r>
              <a:r>
                <a:rPr lang="en" sz="2000"/>
                <a:t> context</a:t>
              </a:r>
              <a:endParaRPr sz="2000"/>
            </a:p>
          </p:txBody>
        </p:sp>
        <p:sp>
          <p:nvSpPr>
            <p:cNvPr id="534" name="Google Shape;534;p53"/>
            <p:cNvSpPr txBox="1"/>
            <p:nvPr/>
          </p:nvSpPr>
          <p:spPr>
            <a:xfrm>
              <a:off x="7170000" y="1037975"/>
              <a:ext cx="1676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Y</a:t>
              </a:r>
              <a:r>
                <a:rPr lang="en" sz="2000"/>
                <a:t> in R</a:t>
              </a:r>
              <a:r>
                <a:rPr baseline="30000" lang="en" sz="2000"/>
                <a:t>10</a:t>
              </a:r>
              <a:endParaRPr baseline="30000" sz="2000"/>
            </a:p>
          </p:txBody>
        </p:sp>
      </p:grpSp>
      <p:grpSp>
        <p:nvGrpSpPr>
          <p:cNvPr id="535" name="Google Shape;535;p53"/>
          <p:cNvGrpSpPr/>
          <p:nvPr/>
        </p:nvGrpSpPr>
        <p:grpSpPr>
          <a:xfrm>
            <a:off x="3733800" y="1098175"/>
            <a:ext cx="1676400" cy="2139388"/>
            <a:chOff x="3733800" y="1098175"/>
            <a:chExt cx="1676400" cy="2139388"/>
          </a:xfrm>
        </p:grpSpPr>
        <p:sp>
          <p:nvSpPr>
            <p:cNvPr id="536" name="Google Shape;536;p53"/>
            <p:cNvSpPr/>
            <p:nvPr/>
          </p:nvSpPr>
          <p:spPr>
            <a:xfrm>
              <a:off x="3978225" y="1637450"/>
              <a:ext cx="254100" cy="1586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3"/>
            <p:cNvSpPr txBox="1"/>
            <p:nvPr/>
          </p:nvSpPr>
          <p:spPr>
            <a:xfrm>
              <a:off x="3936825" y="15864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38" name="Google Shape;538;p53"/>
            <p:cNvSpPr txBox="1"/>
            <p:nvPr/>
          </p:nvSpPr>
          <p:spPr>
            <a:xfrm>
              <a:off x="3936825" y="288460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39" name="Google Shape;539;p53"/>
            <p:cNvSpPr txBox="1"/>
            <p:nvPr/>
          </p:nvSpPr>
          <p:spPr>
            <a:xfrm>
              <a:off x="3936825" y="222270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a:t>
              </a:r>
              <a:endParaRPr sz="2000"/>
            </a:p>
          </p:txBody>
        </p:sp>
        <p:sp>
          <p:nvSpPr>
            <p:cNvPr id="540" name="Google Shape;540;p53"/>
            <p:cNvSpPr txBox="1"/>
            <p:nvPr/>
          </p:nvSpPr>
          <p:spPr>
            <a:xfrm>
              <a:off x="3936825" y="18912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41" name="Google Shape;541;p53"/>
            <p:cNvSpPr txBox="1"/>
            <p:nvPr/>
          </p:nvSpPr>
          <p:spPr>
            <a:xfrm>
              <a:off x="3936825" y="2554113"/>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42" name="Google Shape;542;p53"/>
            <p:cNvSpPr txBox="1"/>
            <p:nvPr/>
          </p:nvSpPr>
          <p:spPr>
            <a:xfrm>
              <a:off x="3733800" y="1098175"/>
              <a:ext cx="1676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X in R</a:t>
              </a:r>
              <a:r>
                <a:rPr baseline="30000" lang="en" sz="2000"/>
                <a:t>5</a:t>
              </a:r>
              <a:endParaRPr baseline="30000" sz="2000"/>
            </a:p>
          </p:txBody>
        </p:sp>
        <p:sp>
          <p:nvSpPr>
            <p:cNvPr id="543" name="Google Shape;543;p53"/>
            <p:cNvSpPr txBox="1"/>
            <p:nvPr/>
          </p:nvSpPr>
          <p:spPr>
            <a:xfrm>
              <a:off x="4273725" y="1684963"/>
              <a:ext cx="422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he</a:t>
              </a:r>
              <a:endParaRPr sz="1000"/>
            </a:p>
          </p:txBody>
        </p:sp>
        <p:sp>
          <p:nvSpPr>
            <p:cNvPr id="544" name="Google Shape;544;p53"/>
            <p:cNvSpPr txBox="1"/>
            <p:nvPr/>
          </p:nvSpPr>
          <p:spPr>
            <a:xfrm>
              <a:off x="4229100" y="1982725"/>
              <a:ext cx="533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plays</a:t>
              </a:r>
              <a:endParaRPr sz="1000"/>
            </a:p>
          </p:txBody>
        </p:sp>
        <p:sp>
          <p:nvSpPr>
            <p:cNvPr id="545" name="Google Shape;545;p53"/>
            <p:cNvSpPr txBox="1"/>
            <p:nvPr/>
          </p:nvSpPr>
          <p:spPr>
            <a:xfrm>
              <a:off x="4305300" y="2271763"/>
              <a:ext cx="422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with</a:t>
              </a:r>
              <a:endParaRPr sz="1000"/>
            </a:p>
          </p:txBody>
        </p:sp>
        <p:sp>
          <p:nvSpPr>
            <p:cNvPr id="546" name="Google Shape;546;p53"/>
            <p:cNvSpPr txBox="1"/>
            <p:nvPr/>
          </p:nvSpPr>
          <p:spPr>
            <a:xfrm>
              <a:off x="4305300" y="2602263"/>
              <a:ext cx="422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a:t>
              </a:r>
              <a:endParaRPr sz="1000"/>
            </a:p>
          </p:txBody>
        </p:sp>
        <p:sp>
          <p:nvSpPr>
            <p:cNvPr id="547" name="Google Shape;547;p53"/>
            <p:cNvSpPr txBox="1"/>
            <p:nvPr/>
          </p:nvSpPr>
          <p:spPr>
            <a:xfrm>
              <a:off x="4305300" y="2932763"/>
              <a:ext cx="422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dog</a:t>
              </a:r>
              <a:endParaRPr sz="10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#1: One Step CCA (OSCCA)</a:t>
            </a:r>
            <a:endParaRPr/>
          </a:p>
        </p:txBody>
      </p:sp>
      <p:sp>
        <p:nvSpPr>
          <p:cNvPr id="553" name="Google Shape;553;p5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plays </a:t>
            </a:r>
            <a:r>
              <a:rPr b="1" lang="en"/>
              <a:t>with</a:t>
            </a:r>
            <a:r>
              <a:rPr lang="en"/>
              <a:t> </a:t>
            </a:r>
            <a:r>
              <a:rPr b="1" lang="en">
                <a:highlight>
                  <a:srgbClr val="FFFF00"/>
                </a:highlight>
              </a:rPr>
              <a:t>the</a:t>
            </a:r>
            <a:r>
              <a:rPr lang="en"/>
              <a:t> </a:t>
            </a:r>
            <a:r>
              <a:rPr b="1" lang="en"/>
              <a:t>dog</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Suppose:</a:t>
            </a:r>
            <a:endParaRPr/>
          </a:p>
          <a:p>
            <a:pPr indent="0" lvl="0" marL="0" rtl="0" algn="l">
              <a:spcBef>
                <a:spcPts val="1600"/>
              </a:spcBef>
              <a:spcAft>
                <a:spcPts val="0"/>
              </a:spcAft>
              <a:buNone/>
            </a:pPr>
            <a:r>
              <a:rPr lang="en"/>
              <a:t>V (vocab size) = 5</a:t>
            </a:r>
            <a:endParaRPr/>
          </a:p>
          <a:p>
            <a:pPr indent="0" lvl="0" marL="0" rtl="0" algn="l">
              <a:spcBef>
                <a:spcPts val="1600"/>
              </a:spcBef>
              <a:spcAft>
                <a:spcPts val="0"/>
              </a:spcAft>
              <a:buNone/>
            </a:pPr>
            <a:r>
              <a:rPr lang="en"/>
              <a:t>H (context size) = 1</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54" name="Google Shape;554;p54"/>
          <p:cNvSpPr/>
          <p:nvPr/>
        </p:nvSpPr>
        <p:spPr>
          <a:xfrm>
            <a:off x="3978225" y="1637450"/>
            <a:ext cx="254100" cy="1586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4"/>
          <p:cNvSpPr txBox="1"/>
          <p:nvPr/>
        </p:nvSpPr>
        <p:spPr>
          <a:xfrm>
            <a:off x="3936825" y="15864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56" name="Google Shape;556;p54"/>
          <p:cNvSpPr txBox="1"/>
          <p:nvPr/>
        </p:nvSpPr>
        <p:spPr>
          <a:xfrm>
            <a:off x="3936825" y="288460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57" name="Google Shape;557;p54"/>
          <p:cNvSpPr txBox="1"/>
          <p:nvPr/>
        </p:nvSpPr>
        <p:spPr>
          <a:xfrm>
            <a:off x="3936825" y="222270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58" name="Google Shape;558;p54"/>
          <p:cNvSpPr txBox="1"/>
          <p:nvPr/>
        </p:nvSpPr>
        <p:spPr>
          <a:xfrm>
            <a:off x="3936825" y="18912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59" name="Google Shape;559;p54"/>
          <p:cNvSpPr txBox="1"/>
          <p:nvPr/>
        </p:nvSpPr>
        <p:spPr>
          <a:xfrm>
            <a:off x="3936825" y="2554113"/>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a:t>
            </a:r>
            <a:endParaRPr sz="2000"/>
          </a:p>
        </p:txBody>
      </p:sp>
      <p:sp>
        <p:nvSpPr>
          <p:cNvPr id="560" name="Google Shape;560;p54"/>
          <p:cNvSpPr/>
          <p:nvPr/>
        </p:nvSpPr>
        <p:spPr>
          <a:xfrm>
            <a:off x="6580650" y="1388750"/>
            <a:ext cx="254100" cy="3461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4"/>
          <p:cNvSpPr txBox="1"/>
          <p:nvPr/>
        </p:nvSpPr>
        <p:spPr>
          <a:xfrm>
            <a:off x="6539250" y="1380338"/>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62" name="Google Shape;562;p54"/>
          <p:cNvSpPr txBox="1"/>
          <p:nvPr/>
        </p:nvSpPr>
        <p:spPr>
          <a:xfrm>
            <a:off x="6539250" y="2678463"/>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63" name="Google Shape;563;p54"/>
          <p:cNvSpPr txBox="1"/>
          <p:nvPr/>
        </p:nvSpPr>
        <p:spPr>
          <a:xfrm>
            <a:off x="6539250" y="2016563"/>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a:t>
            </a:r>
            <a:endParaRPr sz="2000"/>
          </a:p>
        </p:txBody>
      </p:sp>
      <p:sp>
        <p:nvSpPr>
          <p:cNvPr id="564" name="Google Shape;564;p54"/>
          <p:cNvSpPr txBox="1"/>
          <p:nvPr/>
        </p:nvSpPr>
        <p:spPr>
          <a:xfrm>
            <a:off x="6539250" y="1685138"/>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65" name="Google Shape;565;p54"/>
          <p:cNvSpPr txBox="1"/>
          <p:nvPr/>
        </p:nvSpPr>
        <p:spPr>
          <a:xfrm>
            <a:off x="6539250" y="23479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66" name="Google Shape;566;p54"/>
          <p:cNvSpPr txBox="1"/>
          <p:nvPr/>
        </p:nvSpPr>
        <p:spPr>
          <a:xfrm>
            <a:off x="6539250" y="31058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67" name="Google Shape;567;p54"/>
          <p:cNvSpPr txBox="1"/>
          <p:nvPr/>
        </p:nvSpPr>
        <p:spPr>
          <a:xfrm>
            <a:off x="6539250" y="440400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a:t>
            </a:r>
            <a:endParaRPr sz="2000"/>
          </a:p>
        </p:txBody>
      </p:sp>
      <p:sp>
        <p:nvSpPr>
          <p:cNvPr id="568" name="Google Shape;568;p54"/>
          <p:cNvSpPr txBox="1"/>
          <p:nvPr/>
        </p:nvSpPr>
        <p:spPr>
          <a:xfrm>
            <a:off x="6539250" y="374210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69" name="Google Shape;569;p54"/>
          <p:cNvSpPr txBox="1"/>
          <p:nvPr/>
        </p:nvSpPr>
        <p:spPr>
          <a:xfrm>
            <a:off x="6539250" y="34106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70" name="Google Shape;570;p54"/>
          <p:cNvSpPr txBox="1"/>
          <p:nvPr/>
        </p:nvSpPr>
        <p:spPr>
          <a:xfrm>
            <a:off x="6539250" y="4073513"/>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571" name="Google Shape;571;p54"/>
          <p:cNvSpPr/>
          <p:nvPr/>
        </p:nvSpPr>
        <p:spPr>
          <a:xfrm>
            <a:off x="2130925" y="1677925"/>
            <a:ext cx="140100" cy="304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4"/>
          <p:cNvSpPr/>
          <p:nvPr/>
        </p:nvSpPr>
        <p:spPr>
          <a:xfrm>
            <a:off x="6948675" y="1441350"/>
            <a:ext cx="148800" cy="16473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4"/>
          <p:cNvSpPr/>
          <p:nvPr/>
        </p:nvSpPr>
        <p:spPr>
          <a:xfrm>
            <a:off x="6987175" y="3223550"/>
            <a:ext cx="148800" cy="16473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4"/>
          <p:cNvSpPr txBox="1"/>
          <p:nvPr/>
        </p:nvSpPr>
        <p:spPr>
          <a:xfrm>
            <a:off x="7170000" y="2112600"/>
            <a:ext cx="1676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Left context</a:t>
            </a:r>
            <a:endParaRPr sz="2000"/>
          </a:p>
        </p:txBody>
      </p:sp>
      <p:sp>
        <p:nvSpPr>
          <p:cNvPr id="575" name="Google Shape;575;p54"/>
          <p:cNvSpPr txBox="1"/>
          <p:nvPr/>
        </p:nvSpPr>
        <p:spPr>
          <a:xfrm>
            <a:off x="7288400" y="3818600"/>
            <a:ext cx="1676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Right context</a:t>
            </a:r>
            <a:endParaRPr sz="2000"/>
          </a:p>
        </p:txBody>
      </p:sp>
      <p:sp>
        <p:nvSpPr>
          <p:cNvPr id="576" name="Google Shape;576;p54"/>
          <p:cNvSpPr txBox="1"/>
          <p:nvPr/>
        </p:nvSpPr>
        <p:spPr>
          <a:xfrm>
            <a:off x="3733800" y="1098175"/>
            <a:ext cx="1676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X in R</a:t>
            </a:r>
            <a:r>
              <a:rPr baseline="30000" lang="en" sz="2000"/>
              <a:t>5</a:t>
            </a:r>
            <a:endParaRPr baseline="30000" sz="2000"/>
          </a:p>
        </p:txBody>
      </p:sp>
      <p:sp>
        <p:nvSpPr>
          <p:cNvPr id="577" name="Google Shape;577;p54"/>
          <p:cNvSpPr txBox="1"/>
          <p:nvPr/>
        </p:nvSpPr>
        <p:spPr>
          <a:xfrm>
            <a:off x="7170000" y="1037975"/>
            <a:ext cx="1676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Y in R</a:t>
            </a:r>
            <a:r>
              <a:rPr baseline="30000" lang="en" sz="2000"/>
              <a:t>10</a:t>
            </a:r>
            <a:endParaRPr baseline="30000" sz="2000"/>
          </a:p>
        </p:txBody>
      </p:sp>
      <p:sp>
        <p:nvSpPr>
          <p:cNvPr id="578" name="Google Shape;578;p54"/>
          <p:cNvSpPr txBox="1"/>
          <p:nvPr/>
        </p:nvSpPr>
        <p:spPr>
          <a:xfrm>
            <a:off x="4273725" y="1684963"/>
            <a:ext cx="422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he</a:t>
            </a:r>
            <a:endParaRPr sz="1000"/>
          </a:p>
        </p:txBody>
      </p:sp>
      <p:sp>
        <p:nvSpPr>
          <p:cNvPr id="579" name="Google Shape;579;p54"/>
          <p:cNvSpPr txBox="1"/>
          <p:nvPr/>
        </p:nvSpPr>
        <p:spPr>
          <a:xfrm>
            <a:off x="4229100" y="1982725"/>
            <a:ext cx="533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plays</a:t>
            </a:r>
            <a:endParaRPr sz="1000"/>
          </a:p>
        </p:txBody>
      </p:sp>
      <p:sp>
        <p:nvSpPr>
          <p:cNvPr id="580" name="Google Shape;580;p54"/>
          <p:cNvSpPr txBox="1"/>
          <p:nvPr/>
        </p:nvSpPr>
        <p:spPr>
          <a:xfrm>
            <a:off x="4305300" y="2271763"/>
            <a:ext cx="422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with</a:t>
            </a:r>
            <a:endParaRPr sz="1000"/>
          </a:p>
        </p:txBody>
      </p:sp>
      <p:sp>
        <p:nvSpPr>
          <p:cNvPr id="581" name="Google Shape;581;p54"/>
          <p:cNvSpPr txBox="1"/>
          <p:nvPr/>
        </p:nvSpPr>
        <p:spPr>
          <a:xfrm>
            <a:off x="4305300" y="2602263"/>
            <a:ext cx="422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a:t>
            </a:r>
            <a:endParaRPr sz="1000"/>
          </a:p>
        </p:txBody>
      </p:sp>
      <p:sp>
        <p:nvSpPr>
          <p:cNvPr id="582" name="Google Shape;582;p54"/>
          <p:cNvSpPr txBox="1"/>
          <p:nvPr/>
        </p:nvSpPr>
        <p:spPr>
          <a:xfrm>
            <a:off x="4305300" y="2932763"/>
            <a:ext cx="422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dog</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55"/>
          <p:cNvSpPr/>
          <p:nvPr/>
        </p:nvSpPr>
        <p:spPr>
          <a:xfrm>
            <a:off x="3275975" y="1311425"/>
            <a:ext cx="1918500" cy="96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txBox="1"/>
          <p:nvPr/>
        </p:nvSpPr>
        <p:spPr>
          <a:xfrm>
            <a:off x="3296400" y="1321625"/>
            <a:ext cx="1908300" cy="9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One-hot word vector</a:t>
            </a:r>
            <a:endParaRPr/>
          </a:p>
        </p:txBody>
      </p:sp>
      <p:sp>
        <p:nvSpPr>
          <p:cNvPr id="589" name="Google Shape;589;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#1: One Step CCA (TSCCA)</a:t>
            </a:r>
            <a:endParaRPr/>
          </a:p>
        </p:txBody>
      </p:sp>
      <p:sp>
        <p:nvSpPr>
          <p:cNvPr id="590" name="Google Shape;590;p55"/>
          <p:cNvSpPr/>
          <p:nvPr/>
        </p:nvSpPr>
        <p:spPr>
          <a:xfrm>
            <a:off x="663375" y="1311425"/>
            <a:ext cx="1918500" cy="96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txBox="1"/>
          <p:nvPr/>
        </p:nvSpPr>
        <p:spPr>
          <a:xfrm>
            <a:off x="683800" y="1321625"/>
            <a:ext cx="1908300" cy="9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Left and right context</a:t>
            </a:r>
            <a:endParaRPr/>
          </a:p>
          <a:p>
            <a:pPr indent="0" lvl="0" marL="0" rtl="0" algn="ctr">
              <a:spcBef>
                <a:spcPts val="0"/>
              </a:spcBef>
              <a:spcAft>
                <a:spcPts val="0"/>
              </a:spcAft>
              <a:buNone/>
            </a:pPr>
            <a:r>
              <a:rPr lang="en"/>
              <a:t>(concatenated)</a:t>
            </a:r>
            <a:endParaRPr/>
          </a:p>
        </p:txBody>
      </p:sp>
      <p:grpSp>
        <p:nvGrpSpPr>
          <p:cNvPr id="592" name="Google Shape;592;p55"/>
          <p:cNvGrpSpPr/>
          <p:nvPr/>
        </p:nvGrpSpPr>
        <p:grpSpPr>
          <a:xfrm>
            <a:off x="2704475" y="2687775"/>
            <a:ext cx="571500" cy="348300"/>
            <a:chOff x="1888025" y="3698100"/>
            <a:chExt cx="571500" cy="348300"/>
          </a:xfrm>
        </p:grpSpPr>
        <p:sp>
          <p:nvSpPr>
            <p:cNvPr id="593" name="Google Shape;593;p55"/>
            <p:cNvSpPr/>
            <p:nvPr/>
          </p:nvSpPr>
          <p:spPr>
            <a:xfrm>
              <a:off x="1888025" y="3698100"/>
              <a:ext cx="5715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5"/>
            <p:cNvSpPr txBox="1"/>
            <p:nvPr/>
          </p:nvSpPr>
          <p:spPr>
            <a:xfrm>
              <a:off x="1888025" y="3698100"/>
              <a:ext cx="5715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CCA</a:t>
              </a:r>
              <a:endParaRPr/>
            </a:p>
          </p:txBody>
        </p:sp>
      </p:grpSp>
      <p:sp>
        <p:nvSpPr>
          <p:cNvPr id="595" name="Google Shape;595;p55"/>
          <p:cNvSpPr/>
          <p:nvPr/>
        </p:nvSpPr>
        <p:spPr>
          <a:xfrm>
            <a:off x="2030975" y="3473375"/>
            <a:ext cx="1918500" cy="37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5"/>
          <p:cNvSpPr txBox="1"/>
          <p:nvPr/>
        </p:nvSpPr>
        <p:spPr>
          <a:xfrm>
            <a:off x="2036075" y="3458113"/>
            <a:ext cx="1908300" cy="3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Word embeddings</a:t>
            </a:r>
            <a:endParaRPr/>
          </a:p>
        </p:txBody>
      </p:sp>
      <p:cxnSp>
        <p:nvCxnSpPr>
          <p:cNvPr id="597" name="Google Shape;597;p55"/>
          <p:cNvCxnSpPr>
            <a:stCxn id="591" idx="2"/>
            <a:endCxn id="594" idx="0"/>
          </p:cNvCxnSpPr>
          <p:nvPr/>
        </p:nvCxnSpPr>
        <p:spPr>
          <a:xfrm>
            <a:off x="1637950" y="2250425"/>
            <a:ext cx="1352400" cy="437400"/>
          </a:xfrm>
          <a:prstGeom prst="straightConnector1">
            <a:avLst/>
          </a:prstGeom>
          <a:noFill/>
          <a:ln cap="flat" cmpd="sng" w="9525">
            <a:solidFill>
              <a:schemeClr val="dk2"/>
            </a:solidFill>
            <a:prstDash val="solid"/>
            <a:round/>
            <a:headEnd len="med" w="med" type="none"/>
            <a:tailEnd len="med" w="med" type="triangle"/>
          </a:ln>
        </p:spPr>
      </p:cxnSp>
      <p:cxnSp>
        <p:nvCxnSpPr>
          <p:cNvPr id="598" name="Google Shape;598;p55"/>
          <p:cNvCxnSpPr>
            <a:stCxn id="588" idx="2"/>
            <a:endCxn id="594" idx="0"/>
          </p:cNvCxnSpPr>
          <p:nvPr/>
        </p:nvCxnSpPr>
        <p:spPr>
          <a:xfrm flipH="1">
            <a:off x="2990250" y="2250425"/>
            <a:ext cx="1260300" cy="4374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55"/>
          <p:cNvCxnSpPr>
            <a:stCxn id="600" idx="2"/>
            <a:endCxn id="596" idx="0"/>
          </p:cNvCxnSpPr>
          <p:nvPr/>
        </p:nvCxnSpPr>
        <p:spPr>
          <a:xfrm>
            <a:off x="2990225" y="3051313"/>
            <a:ext cx="0" cy="40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#1: One Step CCA (OSCCA)</a:t>
            </a:r>
            <a:endParaRPr/>
          </a:p>
        </p:txBody>
      </p:sp>
      <p:sp>
        <p:nvSpPr>
          <p:cNvPr id="606" name="Google Shape;606;p56"/>
          <p:cNvSpPr txBox="1"/>
          <p:nvPr>
            <p:ph idx="1" type="body"/>
          </p:nvPr>
        </p:nvSpPr>
        <p:spPr>
          <a:xfrm>
            <a:off x="197800" y="1147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Each token in training data corresponds to a new paired sample (x,y) from the distributions of random variables X and Y</a:t>
            </a:r>
            <a:endParaRPr/>
          </a:p>
          <a:p>
            <a:pPr indent="-342900" lvl="0" marL="457200" rtl="0" algn="l">
              <a:spcBef>
                <a:spcPts val="0"/>
              </a:spcBef>
              <a:spcAft>
                <a:spcPts val="0"/>
              </a:spcAft>
              <a:buSzPts val="1800"/>
              <a:buChar char="●"/>
            </a:pPr>
            <a:r>
              <a:rPr lang="en"/>
              <a:t>To get word embeddings: run canonical correlation analysis on the two variables</a:t>
            </a:r>
            <a:endParaRPr/>
          </a:p>
          <a:p>
            <a:pPr indent="-342900" lvl="0" marL="457200" rtl="0" algn="l">
              <a:spcBef>
                <a:spcPts val="0"/>
              </a:spcBef>
              <a:spcAft>
                <a:spcPts val="0"/>
              </a:spcAft>
              <a:buSzPts val="1800"/>
              <a:buChar char="●"/>
            </a:pPr>
            <a:r>
              <a:rPr lang="en"/>
              <a:t>Output: projection matrices P and Q such that:</a:t>
            </a:r>
            <a:endParaRPr/>
          </a:p>
          <a:p>
            <a:pPr indent="-317500" lvl="1" marL="914400" rtl="0" algn="l">
              <a:spcBef>
                <a:spcPts val="0"/>
              </a:spcBef>
              <a:spcAft>
                <a:spcPts val="0"/>
              </a:spcAft>
              <a:buSzPts val="1400"/>
              <a:buChar char="○"/>
            </a:pPr>
            <a:r>
              <a:rPr lang="en"/>
              <a:t>Px and Qy are low-dimensional, for all word-context pairs (x,y)</a:t>
            </a:r>
            <a:endParaRPr/>
          </a:p>
          <a:p>
            <a:pPr indent="-317500" lvl="1" marL="914400" rtl="0" algn="l">
              <a:spcBef>
                <a:spcPts val="0"/>
              </a:spcBef>
              <a:spcAft>
                <a:spcPts val="0"/>
              </a:spcAft>
              <a:buSzPts val="1400"/>
              <a:buChar char="○"/>
            </a:pPr>
            <a:r>
              <a:rPr lang="en"/>
              <a:t>Px and Qy have maximal covariance with one another</a:t>
            </a:r>
            <a:endParaRPr/>
          </a:p>
          <a:p>
            <a:pPr indent="-317500" lvl="1" marL="914400" rtl="0" algn="l">
              <a:spcBef>
                <a:spcPts val="0"/>
              </a:spcBef>
              <a:spcAft>
                <a:spcPts val="0"/>
              </a:spcAft>
              <a:buSzPts val="1400"/>
              <a:buChar char="○"/>
            </a:pPr>
            <a:r>
              <a:rPr lang="en"/>
              <a:t>Px and Qy can be substituted for x and y in linear regression problems and still do well</a:t>
            </a:r>
            <a:endParaRPr/>
          </a:p>
          <a:p>
            <a:pPr indent="0" lvl="0" marL="9144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0" st="0"/>
                                            </p:txEl>
                                          </p:spTgt>
                                        </p:tgtEl>
                                        <p:attrNameLst>
                                          <p:attrName>style.visibility</p:attrName>
                                        </p:attrNameLst>
                                      </p:cBhvr>
                                      <p:to>
                                        <p:strVal val="visible"/>
                                      </p:to>
                                    </p:set>
                                    <p:animEffect filter="fade" transition="in">
                                      <p:cBhvr>
                                        <p:cTn dur="1"/>
                                        <p:tgtEl>
                                          <p:spTgt spid="6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1" st="1"/>
                                            </p:txEl>
                                          </p:spTgt>
                                        </p:tgtEl>
                                        <p:attrNameLst>
                                          <p:attrName>style.visibility</p:attrName>
                                        </p:attrNameLst>
                                      </p:cBhvr>
                                      <p:to>
                                        <p:strVal val="visible"/>
                                      </p:to>
                                    </p:set>
                                    <p:animEffect filter="fade" transition="in">
                                      <p:cBhvr>
                                        <p:cTn dur="1"/>
                                        <p:tgtEl>
                                          <p:spTgt spid="6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2" st="2"/>
                                            </p:txEl>
                                          </p:spTgt>
                                        </p:tgtEl>
                                        <p:attrNameLst>
                                          <p:attrName>style.visibility</p:attrName>
                                        </p:attrNameLst>
                                      </p:cBhvr>
                                      <p:to>
                                        <p:strVal val="visible"/>
                                      </p:to>
                                    </p:set>
                                    <p:animEffect filter="fade" transition="in">
                                      <p:cBhvr>
                                        <p:cTn dur="1"/>
                                        <p:tgtEl>
                                          <p:spTgt spid="6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3" st="3"/>
                                            </p:txEl>
                                          </p:spTgt>
                                        </p:tgtEl>
                                        <p:attrNameLst>
                                          <p:attrName>style.visibility</p:attrName>
                                        </p:attrNameLst>
                                      </p:cBhvr>
                                      <p:to>
                                        <p:strVal val="visible"/>
                                      </p:to>
                                    </p:set>
                                    <p:animEffect filter="fade" transition="in">
                                      <p:cBhvr>
                                        <p:cTn dur="1"/>
                                        <p:tgtEl>
                                          <p:spTgt spid="6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4" st="4"/>
                                            </p:txEl>
                                          </p:spTgt>
                                        </p:tgtEl>
                                        <p:attrNameLst>
                                          <p:attrName>style.visibility</p:attrName>
                                        </p:attrNameLst>
                                      </p:cBhvr>
                                      <p:to>
                                        <p:strVal val="visible"/>
                                      </p:to>
                                    </p:set>
                                    <p:animEffect filter="fade" transition="in">
                                      <p:cBhvr>
                                        <p:cTn dur="1"/>
                                        <p:tgtEl>
                                          <p:spTgt spid="6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5" st="5"/>
                                            </p:txEl>
                                          </p:spTgt>
                                        </p:tgtEl>
                                        <p:attrNameLst>
                                          <p:attrName>style.visibility</p:attrName>
                                        </p:attrNameLst>
                                      </p:cBhvr>
                                      <p:to>
                                        <p:strVal val="visible"/>
                                      </p:to>
                                    </p:set>
                                    <p:animEffect filter="fade" transition="in">
                                      <p:cBhvr>
                                        <p:cTn dur="1"/>
                                        <p:tgtEl>
                                          <p:spTgt spid="6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6" st="6"/>
                                            </p:txEl>
                                          </p:spTgt>
                                        </p:tgtEl>
                                        <p:attrNameLst>
                                          <p:attrName>style.visibility</p:attrName>
                                        </p:attrNameLst>
                                      </p:cBhvr>
                                      <p:to>
                                        <p:strVal val="visible"/>
                                      </p:to>
                                    </p:set>
                                    <p:animEffect filter="fade" transition="in">
                                      <p:cBhvr>
                                        <p:cTn dur="1"/>
                                        <p:tgtEl>
                                          <p:spTgt spid="60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#1: One Step CCA (OSCCA)</a:t>
            </a:r>
            <a:endParaRPr/>
          </a:p>
        </p:txBody>
      </p:sp>
      <p:pic>
        <p:nvPicPr>
          <p:cNvPr id="612" name="Google Shape;612;p57"/>
          <p:cNvPicPr preferRelativeResize="0"/>
          <p:nvPr/>
        </p:nvPicPr>
        <p:blipFill>
          <a:blip r:embed="rId3">
            <a:alphaModFix/>
          </a:blip>
          <a:stretch>
            <a:fillRect/>
          </a:stretch>
        </p:blipFill>
        <p:spPr>
          <a:xfrm>
            <a:off x="314000" y="1121800"/>
            <a:ext cx="8372801" cy="3529825"/>
          </a:xfrm>
          <a:prstGeom prst="rect">
            <a:avLst/>
          </a:prstGeom>
          <a:noFill/>
          <a:ln>
            <a:noFill/>
          </a:ln>
        </p:spPr>
      </p:pic>
      <p:sp>
        <p:nvSpPr>
          <p:cNvPr id="613" name="Google Shape;613;p57"/>
          <p:cNvSpPr/>
          <p:nvPr/>
        </p:nvSpPr>
        <p:spPr>
          <a:xfrm>
            <a:off x="891600" y="2070750"/>
            <a:ext cx="3272100" cy="3504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7"/>
          <p:cNvSpPr/>
          <p:nvPr/>
        </p:nvSpPr>
        <p:spPr>
          <a:xfrm>
            <a:off x="839875" y="4301225"/>
            <a:ext cx="4099500" cy="3504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7"/>
          <p:cNvSpPr txBox="1"/>
          <p:nvPr/>
        </p:nvSpPr>
        <p:spPr>
          <a:xfrm>
            <a:off x="1959475" y="4628850"/>
            <a:ext cx="63477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Learn coefficients from a few training examples</a:t>
            </a:r>
            <a:endParaRPr/>
          </a:p>
        </p:txBody>
      </p:sp>
      <p:cxnSp>
        <p:nvCxnSpPr>
          <p:cNvPr id="616" name="Google Shape;616;p57"/>
          <p:cNvCxnSpPr>
            <a:stCxn id="615" idx="1"/>
            <a:endCxn id="615" idx="1"/>
          </p:cNvCxnSpPr>
          <p:nvPr/>
        </p:nvCxnSpPr>
        <p:spPr>
          <a:xfrm>
            <a:off x="1959475" y="4858500"/>
            <a:ext cx="0" cy="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57"/>
          <p:cNvCxnSpPr>
            <a:stCxn id="615" idx="1"/>
          </p:cNvCxnSpPr>
          <p:nvPr/>
        </p:nvCxnSpPr>
        <p:spPr>
          <a:xfrm rot="10800000">
            <a:off x="1908475" y="4536300"/>
            <a:ext cx="51000" cy="322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5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5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#2: Two Step CCA (TSCCA)</a:t>
            </a:r>
            <a:endParaRPr/>
          </a:p>
        </p:txBody>
      </p:sp>
      <p:sp>
        <p:nvSpPr>
          <p:cNvPr id="623" name="Google Shape;623;p58"/>
          <p:cNvSpPr txBox="1"/>
          <p:nvPr>
            <p:ph idx="1" type="body"/>
          </p:nvPr>
        </p:nvSpPr>
        <p:spPr>
          <a:xfrm>
            <a:off x="1978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some words are rare, and will only appear a few times in training data</a:t>
            </a:r>
            <a:endParaRPr/>
          </a:p>
          <a:p>
            <a:pPr indent="0" lvl="0" marL="0" rtl="0" algn="l">
              <a:spcBef>
                <a:spcPts val="1600"/>
              </a:spcBef>
              <a:spcAft>
                <a:spcPts val="0"/>
              </a:spcAft>
              <a:buNone/>
            </a:pPr>
            <a:r>
              <a:rPr lang="en"/>
              <a:t>Solution: TSCCA, which has better sample complexity for rare words</a:t>
            </a:r>
            <a:endParaRPr/>
          </a:p>
          <a:p>
            <a:pPr indent="0" lvl="0" marL="0" rtl="0" algn="l">
              <a:spcBef>
                <a:spcPts val="1600"/>
              </a:spcBef>
              <a:spcAft>
                <a:spcPts val="0"/>
              </a:spcAft>
              <a:buNone/>
            </a:pPr>
            <a:r>
              <a:rPr lang="en"/>
              <a:t>Idea: </a:t>
            </a:r>
            <a:r>
              <a:rPr b="1" lang="en"/>
              <a:t>Break original scheme into two parts</a:t>
            </a:r>
            <a:endParaRPr b="1"/>
          </a:p>
          <a:p>
            <a:pPr indent="-342900" lvl="0" marL="457200" rtl="0" algn="l">
              <a:spcBef>
                <a:spcPts val="1600"/>
              </a:spcBef>
              <a:spcAft>
                <a:spcPts val="0"/>
              </a:spcAft>
              <a:buSzPts val="1800"/>
              <a:buAutoNum type="arabicPeriod"/>
            </a:pPr>
            <a:r>
              <a:rPr lang="en"/>
              <a:t>Use CCA between left and right contexts (</a:t>
            </a:r>
            <a:r>
              <a:rPr b="1" lang="en"/>
              <a:t>separately</a:t>
            </a:r>
            <a:r>
              <a:rPr lang="en"/>
              <a:t>) </a:t>
            </a:r>
            <a:endParaRPr/>
          </a:p>
          <a:p>
            <a:pPr indent="-342900" lvl="0" marL="457200" rtl="0" algn="l">
              <a:spcBef>
                <a:spcPts val="0"/>
              </a:spcBef>
              <a:spcAft>
                <a:spcPts val="0"/>
              </a:spcAft>
              <a:buSzPts val="1800"/>
              <a:buAutoNum type="arabicPeriod"/>
            </a:pPr>
            <a:r>
              <a:rPr lang="en"/>
              <a:t>Use CCA between a low-dim. embedding from step 1 and one-hot word vectors to get word embeddings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0" st="0"/>
                                            </p:txEl>
                                          </p:spTgt>
                                        </p:tgtEl>
                                        <p:attrNameLst>
                                          <p:attrName>style.visibility</p:attrName>
                                        </p:attrNameLst>
                                      </p:cBhvr>
                                      <p:to>
                                        <p:strVal val="visible"/>
                                      </p:to>
                                    </p:set>
                                    <p:animEffect filter="fade" transition="in">
                                      <p:cBhvr>
                                        <p:cTn dur="1"/>
                                        <p:tgtEl>
                                          <p:spTgt spid="6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1" st="1"/>
                                            </p:txEl>
                                          </p:spTgt>
                                        </p:tgtEl>
                                        <p:attrNameLst>
                                          <p:attrName>style.visibility</p:attrName>
                                        </p:attrNameLst>
                                      </p:cBhvr>
                                      <p:to>
                                        <p:strVal val="visible"/>
                                      </p:to>
                                    </p:set>
                                    <p:animEffect filter="fade" transition="in">
                                      <p:cBhvr>
                                        <p:cTn dur="1"/>
                                        <p:tgtEl>
                                          <p:spTgt spid="6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2" st="2"/>
                                            </p:txEl>
                                          </p:spTgt>
                                        </p:tgtEl>
                                        <p:attrNameLst>
                                          <p:attrName>style.visibility</p:attrName>
                                        </p:attrNameLst>
                                      </p:cBhvr>
                                      <p:to>
                                        <p:strVal val="visible"/>
                                      </p:to>
                                    </p:set>
                                    <p:animEffect filter="fade" transition="in">
                                      <p:cBhvr>
                                        <p:cTn dur="1"/>
                                        <p:tgtEl>
                                          <p:spTgt spid="6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3" st="3"/>
                                            </p:txEl>
                                          </p:spTgt>
                                        </p:tgtEl>
                                        <p:attrNameLst>
                                          <p:attrName>style.visibility</p:attrName>
                                        </p:attrNameLst>
                                      </p:cBhvr>
                                      <p:to>
                                        <p:strVal val="visible"/>
                                      </p:to>
                                    </p:set>
                                    <p:animEffect filter="fade" transition="in">
                                      <p:cBhvr>
                                        <p:cTn dur="1"/>
                                        <p:tgtEl>
                                          <p:spTgt spid="6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4" st="4"/>
                                            </p:txEl>
                                          </p:spTgt>
                                        </p:tgtEl>
                                        <p:attrNameLst>
                                          <p:attrName>style.visibility</p:attrName>
                                        </p:attrNameLst>
                                      </p:cBhvr>
                                      <p:to>
                                        <p:strVal val="visible"/>
                                      </p:to>
                                    </p:set>
                                    <p:animEffect filter="fade" transition="in">
                                      <p:cBhvr>
                                        <p:cTn dur="1"/>
                                        <p:tgtEl>
                                          <p:spTgt spid="6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59"/>
          <p:cNvSpPr/>
          <p:nvPr/>
        </p:nvSpPr>
        <p:spPr>
          <a:xfrm>
            <a:off x="3275975" y="1311425"/>
            <a:ext cx="1918500" cy="96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9"/>
          <p:cNvSpPr txBox="1"/>
          <p:nvPr/>
        </p:nvSpPr>
        <p:spPr>
          <a:xfrm>
            <a:off x="3296400" y="1321625"/>
            <a:ext cx="1908300" cy="9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Right context</a:t>
            </a:r>
            <a:endParaRPr/>
          </a:p>
        </p:txBody>
      </p:sp>
      <p:sp>
        <p:nvSpPr>
          <p:cNvPr id="630" name="Google Shape;630;p5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#2: Two Step CCA (TSCCA)</a:t>
            </a:r>
            <a:endParaRPr/>
          </a:p>
        </p:txBody>
      </p:sp>
      <p:sp>
        <p:nvSpPr>
          <p:cNvPr id="631" name="Google Shape;631;p59"/>
          <p:cNvSpPr/>
          <p:nvPr/>
        </p:nvSpPr>
        <p:spPr>
          <a:xfrm>
            <a:off x="663375" y="1311425"/>
            <a:ext cx="1918500" cy="96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9"/>
          <p:cNvSpPr txBox="1"/>
          <p:nvPr/>
        </p:nvSpPr>
        <p:spPr>
          <a:xfrm>
            <a:off x="683800" y="1321625"/>
            <a:ext cx="1908300" cy="9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Left context</a:t>
            </a:r>
            <a:endParaRPr/>
          </a:p>
        </p:txBody>
      </p:sp>
      <p:grpSp>
        <p:nvGrpSpPr>
          <p:cNvPr id="633" name="Google Shape;633;p59"/>
          <p:cNvGrpSpPr/>
          <p:nvPr/>
        </p:nvGrpSpPr>
        <p:grpSpPr>
          <a:xfrm>
            <a:off x="2704475" y="2687775"/>
            <a:ext cx="571500" cy="348300"/>
            <a:chOff x="1888025" y="3698100"/>
            <a:chExt cx="571500" cy="348300"/>
          </a:xfrm>
        </p:grpSpPr>
        <p:sp>
          <p:nvSpPr>
            <p:cNvPr id="634" name="Google Shape;634;p59"/>
            <p:cNvSpPr/>
            <p:nvPr/>
          </p:nvSpPr>
          <p:spPr>
            <a:xfrm>
              <a:off x="1888025" y="3698100"/>
              <a:ext cx="5715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9"/>
            <p:cNvSpPr txBox="1"/>
            <p:nvPr/>
          </p:nvSpPr>
          <p:spPr>
            <a:xfrm>
              <a:off x="1888025" y="3698100"/>
              <a:ext cx="5715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CCA</a:t>
              </a:r>
              <a:endParaRPr/>
            </a:p>
          </p:txBody>
        </p:sp>
      </p:grpSp>
      <p:sp>
        <p:nvSpPr>
          <p:cNvPr id="636" name="Google Shape;636;p59"/>
          <p:cNvSpPr/>
          <p:nvPr/>
        </p:nvSpPr>
        <p:spPr>
          <a:xfrm>
            <a:off x="4622400" y="2898450"/>
            <a:ext cx="1918500" cy="37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9"/>
          <p:cNvSpPr txBox="1"/>
          <p:nvPr/>
        </p:nvSpPr>
        <p:spPr>
          <a:xfrm>
            <a:off x="4642825" y="2883050"/>
            <a:ext cx="1908300" cy="2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One-hot word vector</a:t>
            </a:r>
            <a:endParaRPr/>
          </a:p>
        </p:txBody>
      </p:sp>
      <p:grpSp>
        <p:nvGrpSpPr>
          <p:cNvPr id="638" name="Google Shape;638;p59"/>
          <p:cNvGrpSpPr/>
          <p:nvPr/>
        </p:nvGrpSpPr>
        <p:grpSpPr>
          <a:xfrm>
            <a:off x="3612075" y="3779050"/>
            <a:ext cx="571500" cy="348300"/>
            <a:chOff x="1888025" y="3698100"/>
            <a:chExt cx="571500" cy="348300"/>
          </a:xfrm>
        </p:grpSpPr>
        <p:sp>
          <p:nvSpPr>
            <p:cNvPr id="639" name="Google Shape;639;p59"/>
            <p:cNvSpPr/>
            <p:nvPr/>
          </p:nvSpPr>
          <p:spPr>
            <a:xfrm>
              <a:off x="1888025" y="3698100"/>
              <a:ext cx="5715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9"/>
            <p:cNvSpPr txBox="1"/>
            <p:nvPr/>
          </p:nvSpPr>
          <p:spPr>
            <a:xfrm>
              <a:off x="1888025" y="3698100"/>
              <a:ext cx="5715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CCA</a:t>
              </a:r>
              <a:endParaRPr/>
            </a:p>
          </p:txBody>
        </p:sp>
      </p:grpSp>
      <p:sp>
        <p:nvSpPr>
          <p:cNvPr id="641" name="Google Shape;641;p59"/>
          <p:cNvSpPr/>
          <p:nvPr/>
        </p:nvSpPr>
        <p:spPr>
          <a:xfrm>
            <a:off x="2999075" y="4576625"/>
            <a:ext cx="1918500" cy="37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txBox="1"/>
          <p:nvPr/>
        </p:nvSpPr>
        <p:spPr>
          <a:xfrm>
            <a:off x="2943675" y="4534225"/>
            <a:ext cx="1908300" cy="3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Word embeddings</a:t>
            </a:r>
            <a:endParaRPr/>
          </a:p>
        </p:txBody>
      </p:sp>
      <p:cxnSp>
        <p:nvCxnSpPr>
          <p:cNvPr id="643" name="Google Shape;643;p59"/>
          <p:cNvCxnSpPr>
            <a:stCxn id="632" idx="2"/>
            <a:endCxn id="635" idx="0"/>
          </p:cNvCxnSpPr>
          <p:nvPr/>
        </p:nvCxnSpPr>
        <p:spPr>
          <a:xfrm>
            <a:off x="1637950" y="2250425"/>
            <a:ext cx="1352400" cy="4374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59"/>
          <p:cNvCxnSpPr>
            <a:stCxn id="629" idx="2"/>
            <a:endCxn id="635" idx="0"/>
          </p:cNvCxnSpPr>
          <p:nvPr/>
        </p:nvCxnSpPr>
        <p:spPr>
          <a:xfrm flipH="1">
            <a:off x="2990250" y="2250425"/>
            <a:ext cx="1260300" cy="437400"/>
          </a:xfrm>
          <a:prstGeom prst="straightConnector1">
            <a:avLst/>
          </a:prstGeom>
          <a:noFill/>
          <a:ln cap="flat" cmpd="sng" w="9525">
            <a:solidFill>
              <a:schemeClr val="dk2"/>
            </a:solidFill>
            <a:prstDash val="solid"/>
            <a:round/>
            <a:headEnd len="med" w="med" type="none"/>
            <a:tailEnd len="med" w="med" type="triangle"/>
          </a:ln>
        </p:spPr>
      </p:cxnSp>
      <p:cxnSp>
        <p:nvCxnSpPr>
          <p:cNvPr id="645" name="Google Shape;645;p59"/>
          <p:cNvCxnSpPr>
            <a:stCxn id="635" idx="2"/>
            <a:endCxn id="640" idx="0"/>
          </p:cNvCxnSpPr>
          <p:nvPr/>
        </p:nvCxnSpPr>
        <p:spPr>
          <a:xfrm>
            <a:off x="2990225" y="3036075"/>
            <a:ext cx="907500" cy="743100"/>
          </a:xfrm>
          <a:prstGeom prst="straightConnector1">
            <a:avLst/>
          </a:prstGeom>
          <a:noFill/>
          <a:ln cap="flat" cmpd="sng" w="9525">
            <a:solidFill>
              <a:schemeClr val="dk2"/>
            </a:solidFill>
            <a:prstDash val="solid"/>
            <a:round/>
            <a:headEnd len="med" w="med" type="none"/>
            <a:tailEnd len="med" w="med" type="triangle"/>
          </a:ln>
        </p:spPr>
      </p:cxnSp>
      <p:cxnSp>
        <p:nvCxnSpPr>
          <p:cNvPr id="646" name="Google Shape;646;p59"/>
          <p:cNvCxnSpPr>
            <a:stCxn id="636" idx="2"/>
            <a:endCxn id="640" idx="0"/>
          </p:cNvCxnSpPr>
          <p:nvPr/>
        </p:nvCxnSpPr>
        <p:spPr>
          <a:xfrm flipH="1">
            <a:off x="3897750" y="3270750"/>
            <a:ext cx="1683900" cy="508200"/>
          </a:xfrm>
          <a:prstGeom prst="straightConnector1">
            <a:avLst/>
          </a:prstGeom>
          <a:noFill/>
          <a:ln cap="flat" cmpd="sng" w="9525">
            <a:solidFill>
              <a:schemeClr val="dk2"/>
            </a:solidFill>
            <a:prstDash val="solid"/>
            <a:round/>
            <a:headEnd len="med" w="med" type="none"/>
            <a:tailEnd len="med" w="med" type="triangle"/>
          </a:ln>
        </p:spPr>
      </p:cxnSp>
      <p:cxnSp>
        <p:nvCxnSpPr>
          <p:cNvPr id="647" name="Google Shape;647;p59"/>
          <p:cNvCxnSpPr>
            <a:stCxn id="640" idx="2"/>
            <a:endCxn id="642" idx="0"/>
          </p:cNvCxnSpPr>
          <p:nvPr/>
        </p:nvCxnSpPr>
        <p:spPr>
          <a:xfrm>
            <a:off x="3897825" y="4127350"/>
            <a:ext cx="0" cy="40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6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#2: Two Step CCA (TSCCA)</a:t>
            </a:r>
            <a:endParaRPr/>
          </a:p>
        </p:txBody>
      </p:sp>
      <p:sp>
        <p:nvSpPr>
          <p:cNvPr id="653" name="Google Shape;653;p60"/>
          <p:cNvSpPr txBox="1"/>
          <p:nvPr>
            <p:ph idx="1" type="body"/>
          </p:nvPr>
        </p:nvSpPr>
        <p:spPr>
          <a:xfrm>
            <a:off x="1978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 of this approach over OSCCA:</a:t>
            </a:r>
            <a:endParaRPr/>
          </a:p>
          <a:p>
            <a:pPr indent="0" lvl="0" marL="0" rtl="0" algn="l">
              <a:spcBef>
                <a:spcPts val="1600"/>
              </a:spcBef>
              <a:spcAft>
                <a:spcPts val="0"/>
              </a:spcAft>
              <a:buNone/>
            </a:pPr>
            <a:r>
              <a:rPr lang="en"/>
              <a:t>1.Theory: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2.Intuition:</a:t>
            </a:r>
            <a:endParaRPr/>
          </a:p>
          <a:p>
            <a:pPr indent="0" lvl="0" marL="0" rtl="0" algn="l">
              <a:spcBef>
                <a:spcPts val="1600"/>
              </a:spcBef>
              <a:spcAft>
                <a:spcPts val="0"/>
              </a:spcAft>
              <a:buNone/>
            </a:pPr>
            <a:r>
              <a:rPr lang="en"/>
              <a:t>For a rare word, finding a context embedding allows the 2nd CCA to “borrow information” from similar, frequent words (i.e. with similar context embeddings) to achieve a more accurate prediction</a:t>
            </a:r>
            <a:endParaRPr/>
          </a:p>
          <a:p>
            <a:pPr indent="0" lvl="0" marL="0" rtl="0" algn="l">
              <a:spcBef>
                <a:spcPts val="1600"/>
              </a:spcBef>
              <a:spcAft>
                <a:spcPts val="1600"/>
              </a:spcAft>
              <a:buNone/>
            </a:pPr>
            <a:r>
              <a:t/>
            </a:r>
            <a:endParaRPr/>
          </a:p>
        </p:txBody>
      </p:sp>
      <p:pic>
        <p:nvPicPr>
          <p:cNvPr id="654" name="Google Shape;654;p60"/>
          <p:cNvPicPr preferRelativeResize="0"/>
          <p:nvPr/>
        </p:nvPicPr>
        <p:blipFill>
          <a:blip r:embed="rId3">
            <a:alphaModFix/>
          </a:blip>
          <a:stretch>
            <a:fillRect/>
          </a:stretch>
        </p:blipFill>
        <p:spPr>
          <a:xfrm>
            <a:off x="311700" y="2016601"/>
            <a:ext cx="8307126" cy="1234675"/>
          </a:xfrm>
          <a:prstGeom prst="rect">
            <a:avLst/>
          </a:prstGeom>
          <a:noFill/>
          <a:ln>
            <a:noFill/>
          </a:ln>
        </p:spPr>
      </p:pic>
      <p:cxnSp>
        <p:nvCxnSpPr>
          <p:cNvPr id="655" name="Google Shape;655;p60"/>
          <p:cNvCxnSpPr/>
          <p:nvPr/>
        </p:nvCxnSpPr>
        <p:spPr>
          <a:xfrm flipH="1">
            <a:off x="6164050" y="1117525"/>
            <a:ext cx="1122600" cy="1745100"/>
          </a:xfrm>
          <a:prstGeom prst="straightConnector1">
            <a:avLst/>
          </a:prstGeom>
          <a:noFill/>
          <a:ln cap="flat" cmpd="sng" w="9525">
            <a:solidFill>
              <a:schemeClr val="dk2"/>
            </a:solidFill>
            <a:prstDash val="solid"/>
            <a:round/>
            <a:headEnd len="med" w="med" type="none"/>
            <a:tailEnd len="med" w="med" type="triangle"/>
          </a:ln>
        </p:spPr>
      </p:cxnSp>
      <p:sp>
        <p:nvSpPr>
          <p:cNvPr id="656" name="Google Shape;656;p60"/>
          <p:cNvSpPr/>
          <p:nvPr/>
        </p:nvSpPr>
        <p:spPr>
          <a:xfrm>
            <a:off x="6979175" y="745225"/>
            <a:ext cx="1918500" cy="37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0"/>
          <p:cNvSpPr txBox="1"/>
          <p:nvPr/>
        </p:nvSpPr>
        <p:spPr>
          <a:xfrm>
            <a:off x="6923775" y="702825"/>
            <a:ext cx="1908300" cy="3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Usually hv &gt;&gt; h+k</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61"/>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 #3: Low Rank Multi-View Learning (LR-MVL)</a:t>
            </a:r>
            <a:endParaRPr/>
          </a:p>
        </p:txBody>
      </p:sp>
      <p:sp>
        <p:nvSpPr>
          <p:cNvPr id="663" name="Google Shape;663;p61"/>
          <p:cNvSpPr txBox="1"/>
          <p:nvPr>
            <p:ph idx="1" type="body"/>
          </p:nvPr>
        </p:nvSpPr>
        <p:spPr>
          <a:xfrm>
            <a:off x="1978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with previous algorithm: in the first CCA step, the left and right context vectors are </a:t>
            </a:r>
            <a:r>
              <a:rPr b="1" lang="en"/>
              <a:t>very high-dimensional</a:t>
            </a:r>
            <a:endParaRPr/>
          </a:p>
          <a:p>
            <a:pPr indent="0" lvl="0" marL="0" rtl="0" algn="l">
              <a:spcBef>
                <a:spcPts val="1600"/>
              </a:spcBef>
              <a:spcAft>
                <a:spcPts val="0"/>
              </a:spcAft>
              <a:buNone/>
            </a:pPr>
            <a:r>
              <a:rPr lang="en"/>
              <a:t>In LR-MVL, work </a:t>
            </a:r>
            <a:r>
              <a:rPr b="1" lang="en"/>
              <a:t>only in low-dimensional space</a:t>
            </a:r>
            <a:r>
              <a:rPr lang="en"/>
              <a:t> by iteratively projecting the original context vectors </a:t>
            </a:r>
            <a:r>
              <a:rPr b="1" lang="en"/>
              <a:t>before</a:t>
            </a:r>
            <a:r>
              <a:rPr lang="en"/>
              <a:t> the first CCA, beginning with random</a:t>
            </a:r>
            <a:endParaRPr/>
          </a:p>
          <a:p>
            <a:pPr indent="0" lvl="0" marL="0" rtl="0" algn="l">
              <a:spcBef>
                <a:spcPts val="1600"/>
              </a:spcBef>
              <a:spcAft>
                <a:spcPts val="1600"/>
              </a:spcAft>
              <a:buNone/>
            </a:pPr>
            <a:r>
              <a:rPr lang="en"/>
              <a:t>Result: considerable speed-up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0" st="0"/>
                                            </p:txEl>
                                          </p:spTgt>
                                        </p:tgtEl>
                                        <p:attrNameLst>
                                          <p:attrName>style.visibility</p:attrName>
                                        </p:attrNameLst>
                                      </p:cBhvr>
                                      <p:to>
                                        <p:strVal val="visible"/>
                                      </p:to>
                                    </p:set>
                                    <p:animEffect filter="fade" transition="in">
                                      <p:cBhvr>
                                        <p:cTn dur="1"/>
                                        <p:tgtEl>
                                          <p:spTgt spid="6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1" st="1"/>
                                            </p:txEl>
                                          </p:spTgt>
                                        </p:tgtEl>
                                        <p:attrNameLst>
                                          <p:attrName>style.visibility</p:attrName>
                                        </p:attrNameLst>
                                      </p:cBhvr>
                                      <p:to>
                                        <p:strVal val="visible"/>
                                      </p:to>
                                    </p:set>
                                    <p:animEffect filter="fade" transition="in">
                                      <p:cBhvr>
                                        <p:cTn dur="1"/>
                                        <p:tgtEl>
                                          <p:spTgt spid="6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2" st="2"/>
                                            </p:txEl>
                                          </p:spTgt>
                                        </p:tgtEl>
                                        <p:attrNameLst>
                                          <p:attrName>style.visibility</p:attrName>
                                        </p:attrNameLst>
                                      </p:cBhvr>
                                      <p:to>
                                        <p:strVal val="visible"/>
                                      </p:to>
                                    </p:set>
                                    <p:animEffect filter="fade" transition="in">
                                      <p:cBhvr>
                                        <p:cTn dur="1"/>
                                        <p:tgtEl>
                                          <p:spTgt spid="66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1177750" y="370113"/>
            <a:ext cx="2944699" cy="4403274"/>
          </a:xfrm>
          <a:prstGeom prst="rect">
            <a:avLst/>
          </a:prstGeom>
          <a:noFill/>
          <a:ln>
            <a:noFill/>
          </a:ln>
        </p:spPr>
      </p:pic>
      <p:pic>
        <p:nvPicPr>
          <p:cNvPr id="88" name="Google Shape;88;p17"/>
          <p:cNvPicPr preferRelativeResize="0"/>
          <p:nvPr/>
        </p:nvPicPr>
        <p:blipFill>
          <a:blip r:embed="rId4">
            <a:alphaModFix/>
          </a:blip>
          <a:stretch>
            <a:fillRect/>
          </a:stretch>
        </p:blipFill>
        <p:spPr>
          <a:xfrm>
            <a:off x="5029200" y="370125"/>
            <a:ext cx="2944700" cy="4417050"/>
          </a:xfrm>
          <a:prstGeom prst="rect">
            <a:avLst/>
          </a:prstGeom>
          <a:noFill/>
          <a:ln>
            <a:noFill/>
          </a:ln>
        </p:spPr>
      </p:pic>
      <p:grpSp>
        <p:nvGrpSpPr>
          <p:cNvPr id="89" name="Google Shape;89;p17"/>
          <p:cNvGrpSpPr/>
          <p:nvPr/>
        </p:nvGrpSpPr>
        <p:grpSpPr>
          <a:xfrm>
            <a:off x="521175" y="318425"/>
            <a:ext cx="4002100" cy="4285200"/>
            <a:chOff x="2429575" y="608925"/>
            <a:chExt cx="4002100" cy="4285200"/>
          </a:xfrm>
        </p:grpSpPr>
        <p:cxnSp>
          <p:nvCxnSpPr>
            <p:cNvPr id="90" name="Google Shape;90;p17"/>
            <p:cNvCxnSpPr/>
            <p:nvPr/>
          </p:nvCxnSpPr>
          <p:spPr>
            <a:xfrm flipH="1">
              <a:off x="2471075" y="608925"/>
              <a:ext cx="3960600" cy="4153200"/>
            </a:xfrm>
            <a:prstGeom prst="straightConnector1">
              <a:avLst/>
            </a:prstGeom>
            <a:noFill/>
            <a:ln cap="flat" cmpd="sng" w="76200">
              <a:solidFill>
                <a:srgbClr val="FF0000"/>
              </a:solidFill>
              <a:prstDash val="solid"/>
              <a:round/>
              <a:headEnd len="med" w="med" type="none"/>
              <a:tailEnd len="med" w="med" type="none"/>
            </a:ln>
          </p:spPr>
        </p:cxnSp>
        <p:cxnSp>
          <p:nvCxnSpPr>
            <p:cNvPr id="91" name="Google Shape;91;p17"/>
            <p:cNvCxnSpPr/>
            <p:nvPr/>
          </p:nvCxnSpPr>
          <p:spPr>
            <a:xfrm>
              <a:off x="2429575" y="740925"/>
              <a:ext cx="3960600" cy="4153200"/>
            </a:xfrm>
            <a:prstGeom prst="straightConnector1">
              <a:avLst/>
            </a:prstGeom>
            <a:noFill/>
            <a:ln cap="flat" cmpd="sng" w="76200">
              <a:solidFill>
                <a:srgbClr val="FF0000"/>
              </a:solidFill>
              <a:prstDash val="solid"/>
              <a:round/>
              <a:headEnd len="med" w="med" type="none"/>
              <a:tailEnd len="med" w="med" type="none"/>
            </a:ln>
          </p:spPr>
        </p:cxnSp>
      </p:grpSp>
      <p:grpSp>
        <p:nvGrpSpPr>
          <p:cNvPr id="92" name="Google Shape;92;p17"/>
          <p:cNvGrpSpPr/>
          <p:nvPr/>
        </p:nvGrpSpPr>
        <p:grpSpPr>
          <a:xfrm>
            <a:off x="4637350" y="352950"/>
            <a:ext cx="4002100" cy="4285200"/>
            <a:chOff x="2429575" y="608925"/>
            <a:chExt cx="4002100" cy="4285200"/>
          </a:xfrm>
        </p:grpSpPr>
        <p:cxnSp>
          <p:nvCxnSpPr>
            <p:cNvPr id="93" name="Google Shape;93;p17"/>
            <p:cNvCxnSpPr/>
            <p:nvPr/>
          </p:nvCxnSpPr>
          <p:spPr>
            <a:xfrm flipH="1">
              <a:off x="2471075" y="608925"/>
              <a:ext cx="3960600" cy="4153200"/>
            </a:xfrm>
            <a:prstGeom prst="straightConnector1">
              <a:avLst/>
            </a:prstGeom>
            <a:noFill/>
            <a:ln cap="flat" cmpd="sng" w="76200">
              <a:solidFill>
                <a:srgbClr val="FF0000"/>
              </a:solidFill>
              <a:prstDash val="solid"/>
              <a:round/>
              <a:headEnd len="med" w="med" type="none"/>
              <a:tailEnd len="med" w="med" type="none"/>
            </a:ln>
          </p:spPr>
        </p:cxnSp>
        <p:cxnSp>
          <p:nvCxnSpPr>
            <p:cNvPr id="94" name="Google Shape;94;p17"/>
            <p:cNvCxnSpPr/>
            <p:nvPr/>
          </p:nvCxnSpPr>
          <p:spPr>
            <a:xfrm>
              <a:off x="2429575" y="740925"/>
              <a:ext cx="3960600" cy="4153200"/>
            </a:xfrm>
            <a:prstGeom prst="straightConnector1">
              <a:avLst/>
            </a:prstGeom>
            <a:noFill/>
            <a:ln cap="flat" cmpd="sng" w="76200">
              <a:solidFill>
                <a:srgbClr val="FF0000"/>
              </a:solidFill>
              <a:prstDash val="solid"/>
              <a:round/>
              <a:headEnd len="med" w="med" type="none"/>
              <a:tailEnd len="med" w="med"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62"/>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 #3: Low Rank Multi-View Learning (LR-MVL)</a:t>
            </a:r>
            <a:endParaRPr/>
          </a:p>
        </p:txBody>
      </p:sp>
      <p:pic>
        <p:nvPicPr>
          <p:cNvPr id="669" name="Google Shape;669;p62"/>
          <p:cNvPicPr preferRelativeResize="0"/>
          <p:nvPr/>
        </p:nvPicPr>
        <p:blipFill>
          <a:blip r:embed="rId3">
            <a:alphaModFix/>
          </a:blip>
          <a:stretch>
            <a:fillRect/>
          </a:stretch>
        </p:blipFill>
        <p:spPr>
          <a:xfrm>
            <a:off x="448350" y="1147225"/>
            <a:ext cx="7903693" cy="36914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 #3: Low Rank Multi-View Learning (LR-MVL)</a:t>
            </a:r>
            <a:endParaRPr/>
          </a:p>
        </p:txBody>
      </p:sp>
      <p:sp>
        <p:nvSpPr>
          <p:cNvPr id="675" name="Google Shape;675;p63"/>
          <p:cNvSpPr/>
          <p:nvPr/>
        </p:nvSpPr>
        <p:spPr>
          <a:xfrm>
            <a:off x="1159446" y="1279450"/>
            <a:ext cx="1376100" cy="69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3"/>
          <p:cNvSpPr txBox="1"/>
          <p:nvPr/>
        </p:nvSpPr>
        <p:spPr>
          <a:xfrm>
            <a:off x="1116975" y="1248900"/>
            <a:ext cx="14286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Left context</a:t>
            </a:r>
            <a:endParaRPr/>
          </a:p>
        </p:txBody>
      </p:sp>
      <p:grpSp>
        <p:nvGrpSpPr>
          <p:cNvPr id="677" name="Google Shape;677;p63"/>
          <p:cNvGrpSpPr/>
          <p:nvPr/>
        </p:nvGrpSpPr>
        <p:grpSpPr>
          <a:xfrm>
            <a:off x="2704475" y="2687775"/>
            <a:ext cx="571500" cy="348300"/>
            <a:chOff x="1888025" y="3698100"/>
            <a:chExt cx="571500" cy="348300"/>
          </a:xfrm>
        </p:grpSpPr>
        <p:sp>
          <p:nvSpPr>
            <p:cNvPr id="678" name="Google Shape;678;p63"/>
            <p:cNvSpPr/>
            <p:nvPr/>
          </p:nvSpPr>
          <p:spPr>
            <a:xfrm>
              <a:off x="1888025" y="3698100"/>
              <a:ext cx="5715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3"/>
            <p:cNvSpPr txBox="1"/>
            <p:nvPr/>
          </p:nvSpPr>
          <p:spPr>
            <a:xfrm>
              <a:off x="1888025" y="3698100"/>
              <a:ext cx="5715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CCA</a:t>
              </a:r>
              <a:endParaRPr/>
            </a:p>
          </p:txBody>
        </p:sp>
      </p:grpSp>
      <p:sp>
        <p:nvSpPr>
          <p:cNvPr id="680" name="Google Shape;680;p63"/>
          <p:cNvSpPr/>
          <p:nvPr/>
        </p:nvSpPr>
        <p:spPr>
          <a:xfrm>
            <a:off x="4622400" y="2898450"/>
            <a:ext cx="1918500" cy="37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3"/>
          <p:cNvSpPr txBox="1"/>
          <p:nvPr/>
        </p:nvSpPr>
        <p:spPr>
          <a:xfrm>
            <a:off x="4642825" y="2883050"/>
            <a:ext cx="1908300" cy="2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One-hot word vector</a:t>
            </a:r>
            <a:endParaRPr/>
          </a:p>
        </p:txBody>
      </p:sp>
      <p:grpSp>
        <p:nvGrpSpPr>
          <p:cNvPr id="682" name="Google Shape;682;p63"/>
          <p:cNvGrpSpPr/>
          <p:nvPr/>
        </p:nvGrpSpPr>
        <p:grpSpPr>
          <a:xfrm>
            <a:off x="3612075" y="3779050"/>
            <a:ext cx="571500" cy="348300"/>
            <a:chOff x="1888025" y="3698100"/>
            <a:chExt cx="571500" cy="348300"/>
          </a:xfrm>
        </p:grpSpPr>
        <p:sp>
          <p:nvSpPr>
            <p:cNvPr id="683" name="Google Shape;683;p63"/>
            <p:cNvSpPr/>
            <p:nvPr/>
          </p:nvSpPr>
          <p:spPr>
            <a:xfrm>
              <a:off x="1888025" y="3698100"/>
              <a:ext cx="5715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3"/>
            <p:cNvSpPr txBox="1"/>
            <p:nvPr/>
          </p:nvSpPr>
          <p:spPr>
            <a:xfrm>
              <a:off x="1888025" y="3698100"/>
              <a:ext cx="5715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CCA</a:t>
              </a:r>
              <a:endParaRPr/>
            </a:p>
          </p:txBody>
        </p:sp>
      </p:grpSp>
      <p:sp>
        <p:nvSpPr>
          <p:cNvPr id="685" name="Google Shape;685;p63"/>
          <p:cNvSpPr/>
          <p:nvPr/>
        </p:nvSpPr>
        <p:spPr>
          <a:xfrm>
            <a:off x="2999075" y="4576625"/>
            <a:ext cx="1918500" cy="37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3"/>
          <p:cNvSpPr txBox="1"/>
          <p:nvPr/>
        </p:nvSpPr>
        <p:spPr>
          <a:xfrm>
            <a:off x="2943675" y="4534225"/>
            <a:ext cx="1908300" cy="3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Word embeddings</a:t>
            </a:r>
            <a:endParaRPr/>
          </a:p>
        </p:txBody>
      </p:sp>
      <p:cxnSp>
        <p:nvCxnSpPr>
          <p:cNvPr id="687" name="Google Shape;687;p63"/>
          <p:cNvCxnSpPr>
            <a:stCxn id="679" idx="2"/>
            <a:endCxn id="684" idx="0"/>
          </p:cNvCxnSpPr>
          <p:nvPr/>
        </p:nvCxnSpPr>
        <p:spPr>
          <a:xfrm>
            <a:off x="2990225" y="3036075"/>
            <a:ext cx="907500" cy="743100"/>
          </a:xfrm>
          <a:prstGeom prst="straightConnector1">
            <a:avLst/>
          </a:prstGeom>
          <a:noFill/>
          <a:ln cap="flat" cmpd="sng" w="9525">
            <a:solidFill>
              <a:schemeClr val="dk2"/>
            </a:solidFill>
            <a:prstDash val="solid"/>
            <a:round/>
            <a:headEnd len="med" w="med" type="none"/>
            <a:tailEnd len="med" w="med" type="triangle"/>
          </a:ln>
        </p:spPr>
      </p:cxnSp>
      <p:cxnSp>
        <p:nvCxnSpPr>
          <p:cNvPr id="688" name="Google Shape;688;p63"/>
          <p:cNvCxnSpPr>
            <a:stCxn id="680" idx="2"/>
            <a:endCxn id="684" idx="0"/>
          </p:cNvCxnSpPr>
          <p:nvPr/>
        </p:nvCxnSpPr>
        <p:spPr>
          <a:xfrm flipH="1">
            <a:off x="3897750" y="3270750"/>
            <a:ext cx="1683900" cy="508200"/>
          </a:xfrm>
          <a:prstGeom prst="straightConnector1">
            <a:avLst/>
          </a:prstGeom>
          <a:noFill/>
          <a:ln cap="flat" cmpd="sng" w="9525">
            <a:solidFill>
              <a:schemeClr val="dk2"/>
            </a:solidFill>
            <a:prstDash val="solid"/>
            <a:round/>
            <a:headEnd len="med" w="med" type="none"/>
            <a:tailEnd len="med" w="med" type="triangle"/>
          </a:ln>
        </p:spPr>
      </p:cxnSp>
      <p:cxnSp>
        <p:nvCxnSpPr>
          <p:cNvPr id="689" name="Google Shape;689;p63"/>
          <p:cNvCxnSpPr>
            <a:stCxn id="684" idx="2"/>
            <a:endCxn id="686" idx="0"/>
          </p:cNvCxnSpPr>
          <p:nvPr/>
        </p:nvCxnSpPr>
        <p:spPr>
          <a:xfrm>
            <a:off x="3897825" y="4127350"/>
            <a:ext cx="0" cy="4068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63"/>
          <p:cNvSpPr/>
          <p:nvPr/>
        </p:nvSpPr>
        <p:spPr>
          <a:xfrm>
            <a:off x="3540571" y="1300650"/>
            <a:ext cx="1376100" cy="69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3"/>
          <p:cNvSpPr txBox="1"/>
          <p:nvPr/>
        </p:nvSpPr>
        <p:spPr>
          <a:xfrm>
            <a:off x="3540575" y="1258250"/>
            <a:ext cx="14286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Right context</a:t>
            </a:r>
            <a:endParaRPr/>
          </a:p>
        </p:txBody>
      </p:sp>
      <p:cxnSp>
        <p:nvCxnSpPr>
          <p:cNvPr id="692" name="Google Shape;692;p63"/>
          <p:cNvCxnSpPr>
            <a:endCxn id="679" idx="0"/>
          </p:cNvCxnSpPr>
          <p:nvPr/>
        </p:nvCxnSpPr>
        <p:spPr>
          <a:xfrm>
            <a:off x="1831325" y="1944375"/>
            <a:ext cx="1158900" cy="743400"/>
          </a:xfrm>
          <a:prstGeom prst="straightConnector1">
            <a:avLst/>
          </a:prstGeom>
          <a:noFill/>
          <a:ln cap="flat" cmpd="sng" w="9525">
            <a:solidFill>
              <a:schemeClr val="dk2"/>
            </a:solidFill>
            <a:prstDash val="solid"/>
            <a:round/>
            <a:headEnd len="med" w="med" type="none"/>
            <a:tailEnd len="med" w="med" type="triangle"/>
          </a:ln>
        </p:spPr>
      </p:cxnSp>
      <p:cxnSp>
        <p:nvCxnSpPr>
          <p:cNvPr id="693" name="Google Shape;693;p63"/>
          <p:cNvCxnSpPr>
            <a:stCxn id="691" idx="2"/>
            <a:endCxn id="679" idx="0"/>
          </p:cNvCxnSpPr>
          <p:nvPr/>
        </p:nvCxnSpPr>
        <p:spPr>
          <a:xfrm flipH="1">
            <a:off x="2990375" y="1953650"/>
            <a:ext cx="1264500" cy="734100"/>
          </a:xfrm>
          <a:prstGeom prst="straightConnector1">
            <a:avLst/>
          </a:prstGeom>
          <a:noFill/>
          <a:ln cap="flat" cmpd="sng" w="9525">
            <a:solidFill>
              <a:schemeClr val="dk2"/>
            </a:solidFill>
            <a:prstDash val="solid"/>
            <a:round/>
            <a:headEnd len="med" w="med" type="none"/>
            <a:tailEnd len="med" w="med" type="triangle"/>
          </a:ln>
        </p:spPr>
      </p:cxnSp>
      <p:sp>
        <p:nvSpPr>
          <p:cNvPr id="694" name="Google Shape;694;p63"/>
          <p:cNvSpPr/>
          <p:nvPr/>
        </p:nvSpPr>
        <p:spPr>
          <a:xfrm>
            <a:off x="1698675" y="2107075"/>
            <a:ext cx="2745300" cy="4647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txBox="1"/>
          <p:nvPr/>
        </p:nvSpPr>
        <p:spPr>
          <a:xfrm>
            <a:off x="1719075" y="2011613"/>
            <a:ext cx="27045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 current word embeddings to reduce dim. (matrix mult.)</a:t>
            </a:r>
            <a:endParaRPr/>
          </a:p>
        </p:txBody>
      </p:sp>
      <p:sp>
        <p:nvSpPr>
          <p:cNvPr id="696" name="Google Shape;696;p63"/>
          <p:cNvSpPr/>
          <p:nvPr/>
        </p:nvSpPr>
        <p:spPr>
          <a:xfrm>
            <a:off x="4245475" y="1229775"/>
            <a:ext cx="3804050" cy="2761350"/>
          </a:xfrm>
          <a:custGeom>
            <a:rect b="b" l="l" r="r" t="t"/>
            <a:pathLst>
              <a:path extrusionOk="0" h="110454" w="152162">
                <a:moveTo>
                  <a:pt x="0" y="109402"/>
                </a:moveTo>
                <a:cubicBezTo>
                  <a:pt x="22181" y="109402"/>
                  <a:pt x="44643" y="112137"/>
                  <a:pt x="66538" y="108585"/>
                </a:cubicBezTo>
                <a:cubicBezTo>
                  <a:pt x="86246" y="105388"/>
                  <a:pt x="105701" y="98865"/>
                  <a:pt x="123280" y="89399"/>
                </a:cubicBezTo>
                <a:cubicBezTo>
                  <a:pt x="133665" y="83807"/>
                  <a:pt x="146250" y="77899"/>
                  <a:pt x="150631" y="66947"/>
                </a:cubicBezTo>
                <a:cubicBezTo>
                  <a:pt x="154863" y="56367"/>
                  <a:pt x="149553" y="43245"/>
                  <a:pt x="143691" y="33474"/>
                </a:cubicBezTo>
                <a:cubicBezTo>
                  <a:pt x="139069" y="25769"/>
                  <a:pt x="135272" y="16946"/>
                  <a:pt x="128179" y="11430"/>
                </a:cubicBezTo>
                <a:cubicBezTo>
                  <a:pt x="116376" y="2252"/>
                  <a:pt x="99408" y="2371"/>
                  <a:pt x="84500" y="1225"/>
                </a:cubicBezTo>
                <a:cubicBezTo>
                  <a:pt x="68757" y="15"/>
                  <a:pt x="52937" y="0"/>
                  <a:pt x="37147" y="0"/>
                </a:cubicBezTo>
              </a:path>
            </a:pathLst>
          </a:custGeom>
          <a:noFill/>
          <a:ln cap="flat" cmpd="sng" w="9525">
            <a:solidFill>
              <a:schemeClr val="dk2"/>
            </a:solidFill>
            <a:prstDash val="solid"/>
            <a:round/>
            <a:headEnd len="med" w="med" type="none"/>
            <a:tailEnd len="med" w="med" type="none"/>
          </a:ln>
        </p:spPr>
      </p:sp>
      <p:sp>
        <p:nvSpPr>
          <p:cNvPr id="697" name="Google Shape;697;p63"/>
          <p:cNvSpPr/>
          <p:nvPr/>
        </p:nvSpPr>
        <p:spPr>
          <a:xfrm>
            <a:off x="5108150" y="950150"/>
            <a:ext cx="1908300" cy="632100"/>
          </a:xfrm>
          <a:prstGeom prst="leftArrow">
            <a:avLst>
              <a:gd fmla="val 50000" name="adj1"/>
              <a:gd fmla="val 50000" name="adj2"/>
            </a:avLst>
          </a:prstGeom>
          <a:solidFill>
            <a:srgbClr val="CCA677">
              <a:alpha val="5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3"/>
          <p:cNvSpPr txBox="1"/>
          <p:nvPr/>
        </p:nvSpPr>
        <p:spPr>
          <a:xfrm>
            <a:off x="5306825" y="1082150"/>
            <a:ext cx="1551300" cy="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Repeat til conv.</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64"/>
          <p:cNvSpPr txBox="1"/>
          <p:nvPr>
            <p:ph type="title"/>
          </p:nvPr>
        </p:nvSpPr>
        <p:spPr>
          <a:xfrm>
            <a:off x="304800" y="7731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 #4: Low Rank Multi-View Learning (LR-MVL)</a:t>
            </a:r>
            <a:endParaRPr/>
          </a:p>
          <a:p>
            <a:pPr indent="0" lvl="0" marL="0" rtl="0" algn="l">
              <a:spcBef>
                <a:spcPts val="0"/>
              </a:spcBef>
              <a:spcAft>
                <a:spcPts val="0"/>
              </a:spcAft>
              <a:buNone/>
            </a:pPr>
            <a:r>
              <a:rPr lang="en"/>
              <a:t>With Exponential Smoothing</a:t>
            </a:r>
            <a:endParaRPr/>
          </a:p>
        </p:txBody>
      </p:sp>
      <p:sp>
        <p:nvSpPr>
          <p:cNvPr id="704" name="Google Shape;704;p64"/>
          <p:cNvSpPr txBox="1"/>
          <p:nvPr>
            <p:ph idx="1" type="body"/>
          </p:nvPr>
        </p:nvSpPr>
        <p:spPr>
          <a:xfrm>
            <a:off x="197800" y="1604425"/>
            <a:ext cx="8520600" cy="289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Slight modification to previous algorithm: instead of projecting directly via current word embeddings, use exponential smoothing to obtain low-dimensional context embedding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pic>
        <p:nvPicPr>
          <p:cNvPr id="709" name="Google Shape;709;p65"/>
          <p:cNvPicPr preferRelativeResize="0"/>
          <p:nvPr/>
        </p:nvPicPr>
        <p:blipFill>
          <a:blip r:embed="rId3">
            <a:alphaModFix/>
          </a:blip>
          <a:stretch>
            <a:fillRect/>
          </a:stretch>
        </p:blipFill>
        <p:spPr>
          <a:xfrm>
            <a:off x="1804975" y="208413"/>
            <a:ext cx="4838724" cy="4726674"/>
          </a:xfrm>
          <a:prstGeom prst="rect">
            <a:avLst/>
          </a:prstGeom>
          <a:noFill/>
          <a:ln>
            <a:noFill/>
          </a:ln>
        </p:spPr>
      </p:pic>
      <p:sp>
        <p:nvSpPr>
          <p:cNvPr id="710" name="Google Shape;710;p65"/>
          <p:cNvSpPr/>
          <p:nvPr/>
        </p:nvSpPr>
        <p:spPr>
          <a:xfrm>
            <a:off x="2269325" y="1764600"/>
            <a:ext cx="2578200" cy="3504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66"/>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 #4: Low Rank Multi-View Learning (LR-MVL)</a:t>
            </a:r>
            <a:endParaRPr/>
          </a:p>
          <a:p>
            <a:pPr indent="0" lvl="0" marL="0" rtl="0" algn="l">
              <a:spcBef>
                <a:spcPts val="0"/>
              </a:spcBef>
              <a:spcAft>
                <a:spcPts val="0"/>
              </a:spcAft>
              <a:buNone/>
            </a:pPr>
            <a:r>
              <a:rPr lang="en"/>
              <a:t>With Exponential Smoothing</a:t>
            </a:r>
            <a:endParaRPr/>
          </a:p>
        </p:txBody>
      </p:sp>
      <p:sp>
        <p:nvSpPr>
          <p:cNvPr id="716" name="Google Shape;716;p66"/>
          <p:cNvSpPr/>
          <p:nvPr/>
        </p:nvSpPr>
        <p:spPr>
          <a:xfrm>
            <a:off x="1159446" y="1279450"/>
            <a:ext cx="1376100" cy="69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6"/>
          <p:cNvSpPr txBox="1"/>
          <p:nvPr/>
        </p:nvSpPr>
        <p:spPr>
          <a:xfrm>
            <a:off x="1116975" y="1248900"/>
            <a:ext cx="14286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Left context</a:t>
            </a:r>
            <a:endParaRPr/>
          </a:p>
        </p:txBody>
      </p:sp>
      <p:grpSp>
        <p:nvGrpSpPr>
          <p:cNvPr id="718" name="Google Shape;718;p66"/>
          <p:cNvGrpSpPr/>
          <p:nvPr/>
        </p:nvGrpSpPr>
        <p:grpSpPr>
          <a:xfrm>
            <a:off x="2704475" y="2687775"/>
            <a:ext cx="571500" cy="348300"/>
            <a:chOff x="1888025" y="3698100"/>
            <a:chExt cx="571500" cy="348300"/>
          </a:xfrm>
        </p:grpSpPr>
        <p:sp>
          <p:nvSpPr>
            <p:cNvPr id="719" name="Google Shape;719;p66"/>
            <p:cNvSpPr/>
            <p:nvPr/>
          </p:nvSpPr>
          <p:spPr>
            <a:xfrm>
              <a:off x="1888025" y="3698100"/>
              <a:ext cx="5715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6"/>
            <p:cNvSpPr txBox="1"/>
            <p:nvPr/>
          </p:nvSpPr>
          <p:spPr>
            <a:xfrm>
              <a:off x="1888025" y="3698100"/>
              <a:ext cx="5715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CCA</a:t>
              </a:r>
              <a:endParaRPr/>
            </a:p>
          </p:txBody>
        </p:sp>
      </p:grpSp>
      <p:sp>
        <p:nvSpPr>
          <p:cNvPr id="721" name="Google Shape;721;p66"/>
          <p:cNvSpPr/>
          <p:nvPr/>
        </p:nvSpPr>
        <p:spPr>
          <a:xfrm>
            <a:off x="4622400" y="2898450"/>
            <a:ext cx="1918500" cy="37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6"/>
          <p:cNvSpPr txBox="1"/>
          <p:nvPr/>
        </p:nvSpPr>
        <p:spPr>
          <a:xfrm>
            <a:off x="4642825" y="2883050"/>
            <a:ext cx="1908300" cy="2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One-hot word vector</a:t>
            </a:r>
            <a:endParaRPr/>
          </a:p>
        </p:txBody>
      </p:sp>
      <p:grpSp>
        <p:nvGrpSpPr>
          <p:cNvPr id="723" name="Google Shape;723;p66"/>
          <p:cNvGrpSpPr/>
          <p:nvPr/>
        </p:nvGrpSpPr>
        <p:grpSpPr>
          <a:xfrm>
            <a:off x="3612075" y="3779050"/>
            <a:ext cx="571500" cy="348300"/>
            <a:chOff x="1888025" y="3698100"/>
            <a:chExt cx="571500" cy="348300"/>
          </a:xfrm>
        </p:grpSpPr>
        <p:sp>
          <p:nvSpPr>
            <p:cNvPr id="724" name="Google Shape;724;p66"/>
            <p:cNvSpPr/>
            <p:nvPr/>
          </p:nvSpPr>
          <p:spPr>
            <a:xfrm>
              <a:off x="1888025" y="3698100"/>
              <a:ext cx="5715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6"/>
            <p:cNvSpPr txBox="1"/>
            <p:nvPr/>
          </p:nvSpPr>
          <p:spPr>
            <a:xfrm>
              <a:off x="1888025" y="3698100"/>
              <a:ext cx="5715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CCA</a:t>
              </a:r>
              <a:endParaRPr/>
            </a:p>
          </p:txBody>
        </p:sp>
      </p:grpSp>
      <p:sp>
        <p:nvSpPr>
          <p:cNvPr id="726" name="Google Shape;726;p66"/>
          <p:cNvSpPr/>
          <p:nvPr/>
        </p:nvSpPr>
        <p:spPr>
          <a:xfrm>
            <a:off x="2999075" y="4576625"/>
            <a:ext cx="1918500" cy="37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6"/>
          <p:cNvSpPr txBox="1"/>
          <p:nvPr/>
        </p:nvSpPr>
        <p:spPr>
          <a:xfrm>
            <a:off x="2943675" y="4534225"/>
            <a:ext cx="1908300" cy="34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Word embeddings</a:t>
            </a:r>
            <a:endParaRPr/>
          </a:p>
        </p:txBody>
      </p:sp>
      <p:cxnSp>
        <p:nvCxnSpPr>
          <p:cNvPr id="728" name="Google Shape;728;p66"/>
          <p:cNvCxnSpPr>
            <a:stCxn id="720" idx="2"/>
            <a:endCxn id="725" idx="0"/>
          </p:cNvCxnSpPr>
          <p:nvPr/>
        </p:nvCxnSpPr>
        <p:spPr>
          <a:xfrm>
            <a:off x="2990225" y="3036075"/>
            <a:ext cx="907500" cy="7431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66"/>
          <p:cNvCxnSpPr>
            <a:stCxn id="721" idx="2"/>
            <a:endCxn id="725" idx="0"/>
          </p:cNvCxnSpPr>
          <p:nvPr/>
        </p:nvCxnSpPr>
        <p:spPr>
          <a:xfrm flipH="1">
            <a:off x="3897750" y="3270750"/>
            <a:ext cx="1683900" cy="50820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66"/>
          <p:cNvCxnSpPr>
            <a:stCxn id="725" idx="2"/>
            <a:endCxn id="727" idx="0"/>
          </p:cNvCxnSpPr>
          <p:nvPr/>
        </p:nvCxnSpPr>
        <p:spPr>
          <a:xfrm>
            <a:off x="3897825" y="4127350"/>
            <a:ext cx="0" cy="406800"/>
          </a:xfrm>
          <a:prstGeom prst="straightConnector1">
            <a:avLst/>
          </a:prstGeom>
          <a:noFill/>
          <a:ln cap="flat" cmpd="sng" w="9525">
            <a:solidFill>
              <a:schemeClr val="dk2"/>
            </a:solidFill>
            <a:prstDash val="solid"/>
            <a:round/>
            <a:headEnd len="med" w="med" type="none"/>
            <a:tailEnd len="med" w="med" type="triangle"/>
          </a:ln>
        </p:spPr>
      </p:cxnSp>
      <p:sp>
        <p:nvSpPr>
          <p:cNvPr id="731" name="Google Shape;731;p66"/>
          <p:cNvSpPr/>
          <p:nvPr/>
        </p:nvSpPr>
        <p:spPr>
          <a:xfrm>
            <a:off x="3540571" y="1300650"/>
            <a:ext cx="1376100" cy="69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6"/>
          <p:cNvSpPr txBox="1"/>
          <p:nvPr/>
        </p:nvSpPr>
        <p:spPr>
          <a:xfrm>
            <a:off x="3540575" y="1258250"/>
            <a:ext cx="14286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Right context</a:t>
            </a:r>
            <a:endParaRPr/>
          </a:p>
        </p:txBody>
      </p:sp>
      <p:cxnSp>
        <p:nvCxnSpPr>
          <p:cNvPr id="733" name="Google Shape;733;p66"/>
          <p:cNvCxnSpPr>
            <a:endCxn id="720" idx="0"/>
          </p:cNvCxnSpPr>
          <p:nvPr/>
        </p:nvCxnSpPr>
        <p:spPr>
          <a:xfrm>
            <a:off x="1831325" y="1944375"/>
            <a:ext cx="1158900" cy="74340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66"/>
          <p:cNvCxnSpPr>
            <a:stCxn id="732" idx="2"/>
            <a:endCxn id="720" idx="0"/>
          </p:cNvCxnSpPr>
          <p:nvPr/>
        </p:nvCxnSpPr>
        <p:spPr>
          <a:xfrm flipH="1">
            <a:off x="2990375" y="1953650"/>
            <a:ext cx="1264500" cy="734100"/>
          </a:xfrm>
          <a:prstGeom prst="straightConnector1">
            <a:avLst/>
          </a:prstGeom>
          <a:noFill/>
          <a:ln cap="flat" cmpd="sng" w="9525">
            <a:solidFill>
              <a:schemeClr val="dk2"/>
            </a:solidFill>
            <a:prstDash val="solid"/>
            <a:round/>
            <a:headEnd len="med" w="med" type="none"/>
            <a:tailEnd len="med" w="med" type="triangle"/>
          </a:ln>
        </p:spPr>
      </p:cxnSp>
      <p:sp>
        <p:nvSpPr>
          <p:cNvPr id="735" name="Google Shape;735;p66"/>
          <p:cNvSpPr/>
          <p:nvPr/>
        </p:nvSpPr>
        <p:spPr>
          <a:xfrm>
            <a:off x="1698675" y="2107075"/>
            <a:ext cx="2745300" cy="4647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6"/>
          <p:cNvSpPr txBox="1"/>
          <p:nvPr/>
        </p:nvSpPr>
        <p:spPr>
          <a:xfrm>
            <a:off x="1719075" y="2011613"/>
            <a:ext cx="27045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 current word embeddings to reduce dim. (exp. smoothing)</a:t>
            </a:r>
            <a:endParaRPr/>
          </a:p>
        </p:txBody>
      </p:sp>
      <p:sp>
        <p:nvSpPr>
          <p:cNvPr id="737" name="Google Shape;737;p66"/>
          <p:cNvSpPr/>
          <p:nvPr/>
        </p:nvSpPr>
        <p:spPr>
          <a:xfrm>
            <a:off x="4245475" y="1229775"/>
            <a:ext cx="3804050" cy="2761350"/>
          </a:xfrm>
          <a:custGeom>
            <a:rect b="b" l="l" r="r" t="t"/>
            <a:pathLst>
              <a:path extrusionOk="0" h="110454" w="152162">
                <a:moveTo>
                  <a:pt x="0" y="109402"/>
                </a:moveTo>
                <a:cubicBezTo>
                  <a:pt x="22181" y="109402"/>
                  <a:pt x="44643" y="112137"/>
                  <a:pt x="66538" y="108585"/>
                </a:cubicBezTo>
                <a:cubicBezTo>
                  <a:pt x="86246" y="105388"/>
                  <a:pt x="105701" y="98865"/>
                  <a:pt x="123280" y="89399"/>
                </a:cubicBezTo>
                <a:cubicBezTo>
                  <a:pt x="133665" y="83807"/>
                  <a:pt x="146250" y="77899"/>
                  <a:pt x="150631" y="66947"/>
                </a:cubicBezTo>
                <a:cubicBezTo>
                  <a:pt x="154863" y="56367"/>
                  <a:pt x="149553" y="43245"/>
                  <a:pt x="143691" y="33474"/>
                </a:cubicBezTo>
                <a:cubicBezTo>
                  <a:pt x="139069" y="25769"/>
                  <a:pt x="135272" y="16946"/>
                  <a:pt x="128179" y="11430"/>
                </a:cubicBezTo>
                <a:cubicBezTo>
                  <a:pt x="116376" y="2252"/>
                  <a:pt x="99408" y="2371"/>
                  <a:pt x="84500" y="1225"/>
                </a:cubicBezTo>
                <a:cubicBezTo>
                  <a:pt x="68757" y="15"/>
                  <a:pt x="52937" y="0"/>
                  <a:pt x="37147" y="0"/>
                </a:cubicBezTo>
              </a:path>
            </a:pathLst>
          </a:custGeom>
          <a:noFill/>
          <a:ln cap="flat" cmpd="sng" w="9525">
            <a:solidFill>
              <a:schemeClr val="dk2"/>
            </a:solidFill>
            <a:prstDash val="solid"/>
            <a:round/>
            <a:headEnd len="med" w="med" type="none"/>
            <a:tailEnd len="med" w="med" type="none"/>
          </a:ln>
        </p:spPr>
      </p:sp>
      <p:sp>
        <p:nvSpPr>
          <p:cNvPr id="738" name="Google Shape;738;p66"/>
          <p:cNvSpPr/>
          <p:nvPr/>
        </p:nvSpPr>
        <p:spPr>
          <a:xfrm>
            <a:off x="5108150" y="950150"/>
            <a:ext cx="1908300" cy="632100"/>
          </a:xfrm>
          <a:prstGeom prst="leftArrow">
            <a:avLst>
              <a:gd fmla="val 50000" name="adj1"/>
              <a:gd fmla="val 50000" name="adj2"/>
            </a:avLst>
          </a:prstGeom>
          <a:solidFill>
            <a:srgbClr val="CCA677">
              <a:alpha val="5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6"/>
          <p:cNvSpPr txBox="1"/>
          <p:nvPr/>
        </p:nvSpPr>
        <p:spPr>
          <a:xfrm>
            <a:off x="5306825" y="1082150"/>
            <a:ext cx="1551300" cy="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Repeat til conv.</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3" name="Shape 743"/>
        <p:cNvGrpSpPr/>
        <p:nvPr/>
      </p:nvGrpSpPr>
      <p:grpSpPr>
        <a:xfrm>
          <a:off x="0" y="0"/>
          <a:ext cx="0" cy="0"/>
          <a:chOff x="0" y="0"/>
          <a:chExt cx="0" cy="0"/>
        </a:xfrm>
      </p:grpSpPr>
      <p:sp>
        <p:nvSpPr>
          <p:cNvPr id="744" name="Google Shape;744;p67"/>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Context-Specific Embeddings</a:t>
            </a:r>
            <a:endParaRPr/>
          </a:p>
        </p:txBody>
      </p:sp>
      <p:sp>
        <p:nvSpPr>
          <p:cNvPr id="745" name="Google Shape;745;p67"/>
          <p:cNvSpPr txBox="1"/>
          <p:nvPr>
            <p:ph idx="1" type="body"/>
          </p:nvPr>
        </p:nvSpPr>
        <p:spPr>
          <a:xfrm>
            <a:off x="1978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Can also use context-ignorant embeddings (i.e. simply one per type) directly with the output from previous algorithms</a:t>
            </a:r>
            <a:endParaRPr/>
          </a:p>
        </p:txBody>
      </p:sp>
      <p:pic>
        <p:nvPicPr>
          <p:cNvPr id="746" name="Google Shape;746;p67"/>
          <p:cNvPicPr preferRelativeResize="0"/>
          <p:nvPr/>
        </p:nvPicPr>
        <p:blipFill>
          <a:blip r:embed="rId3">
            <a:alphaModFix/>
          </a:blip>
          <a:stretch>
            <a:fillRect/>
          </a:stretch>
        </p:blipFill>
        <p:spPr>
          <a:xfrm>
            <a:off x="378625" y="1222301"/>
            <a:ext cx="8158925" cy="2850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0" name="Shape 750"/>
        <p:cNvGrpSpPr/>
        <p:nvPr/>
      </p:nvGrpSpPr>
      <p:grpSpPr>
        <a:xfrm>
          <a:off x="0" y="0"/>
          <a:ext cx="0" cy="0"/>
          <a:chOff x="0" y="0"/>
          <a:chExt cx="0" cy="0"/>
        </a:xfrm>
      </p:grpSpPr>
      <p:sp>
        <p:nvSpPr>
          <p:cNvPr id="751" name="Google Shape;751;p68"/>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752" name="Google Shape;752;p68"/>
          <p:cNvSpPr txBox="1"/>
          <p:nvPr>
            <p:ph idx="1" type="body"/>
          </p:nvPr>
        </p:nvSpPr>
        <p:spPr>
          <a:xfrm>
            <a:off x="197800" y="1147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Compare against: Turian [C&amp;W, HLBL] (2010), SENNA (2011), word2vec (2013), as well as PCA as baseline</a:t>
            </a:r>
            <a:endParaRPr/>
          </a:p>
          <a:p>
            <a:pPr indent="-342900" lvl="0" marL="457200" rtl="0" algn="l">
              <a:spcBef>
                <a:spcPts val="0"/>
              </a:spcBef>
              <a:spcAft>
                <a:spcPts val="0"/>
              </a:spcAft>
              <a:buSzPts val="1800"/>
              <a:buChar char="●"/>
            </a:pPr>
            <a:r>
              <a:rPr lang="en"/>
              <a:t>Train on Reuters RCV1 corpus</a:t>
            </a:r>
            <a:endParaRPr/>
          </a:p>
          <a:p>
            <a:pPr indent="-342900" lvl="0" marL="457200" rtl="0" algn="l">
              <a:spcBef>
                <a:spcPts val="0"/>
              </a:spcBef>
              <a:spcAft>
                <a:spcPts val="0"/>
              </a:spcAft>
              <a:buSzPts val="1800"/>
              <a:buChar char="●"/>
            </a:pPr>
            <a:r>
              <a:rPr lang="en"/>
              <a:t>Qualitative assessment (nearest neighbors) </a:t>
            </a:r>
            <a:endParaRPr/>
          </a:p>
          <a:p>
            <a:pPr indent="-342900" lvl="0" marL="457200" rtl="0" algn="l">
              <a:spcBef>
                <a:spcPts val="0"/>
              </a:spcBef>
              <a:spcAft>
                <a:spcPts val="0"/>
              </a:spcAft>
              <a:buSzPts val="1800"/>
              <a:buChar char="●"/>
            </a:pPr>
            <a:r>
              <a:rPr lang="en"/>
              <a:t>Tasks: POS tagging, word similarity, sentiment classification, named entity recognition, chunking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6" name="Shape 756"/>
        <p:cNvGrpSpPr/>
        <p:nvPr/>
      </p:nvGrpSpPr>
      <p:grpSpPr>
        <a:xfrm>
          <a:off x="0" y="0"/>
          <a:ext cx="0" cy="0"/>
          <a:chOff x="0" y="0"/>
          <a:chExt cx="0" cy="0"/>
        </a:xfrm>
      </p:grpSpPr>
      <p:sp>
        <p:nvSpPr>
          <p:cNvPr id="757" name="Google Shape;757;p69"/>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Nearest Neighbor Results (OSCCA and PCA)</a:t>
            </a:r>
            <a:endParaRPr/>
          </a:p>
        </p:txBody>
      </p:sp>
      <p:pic>
        <p:nvPicPr>
          <p:cNvPr id="758" name="Google Shape;758;p69"/>
          <p:cNvPicPr preferRelativeResize="0"/>
          <p:nvPr/>
        </p:nvPicPr>
        <p:blipFill>
          <a:blip r:embed="rId3">
            <a:alphaModFix/>
          </a:blip>
          <a:stretch>
            <a:fillRect/>
          </a:stretch>
        </p:blipFill>
        <p:spPr>
          <a:xfrm>
            <a:off x="1598175" y="1147225"/>
            <a:ext cx="5618642" cy="3691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2" name="Shape 762"/>
        <p:cNvGrpSpPr/>
        <p:nvPr/>
      </p:nvGrpSpPr>
      <p:grpSpPr>
        <a:xfrm>
          <a:off x="0" y="0"/>
          <a:ext cx="0" cy="0"/>
          <a:chOff x="0" y="0"/>
          <a:chExt cx="0" cy="0"/>
        </a:xfrm>
      </p:grpSpPr>
      <p:sp>
        <p:nvSpPr>
          <p:cNvPr id="763" name="Google Shape;763;p70"/>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Nearest Neighbor Results (OSCCA and PCA)</a:t>
            </a:r>
            <a:endParaRPr/>
          </a:p>
        </p:txBody>
      </p:sp>
      <p:pic>
        <p:nvPicPr>
          <p:cNvPr id="764" name="Google Shape;764;p70"/>
          <p:cNvPicPr preferRelativeResize="0"/>
          <p:nvPr/>
        </p:nvPicPr>
        <p:blipFill>
          <a:blip r:embed="rId3">
            <a:alphaModFix/>
          </a:blip>
          <a:stretch>
            <a:fillRect/>
          </a:stretch>
        </p:blipFill>
        <p:spPr>
          <a:xfrm>
            <a:off x="2220325" y="1282100"/>
            <a:ext cx="3983404" cy="3691476"/>
          </a:xfrm>
          <a:prstGeom prst="rect">
            <a:avLst/>
          </a:prstGeom>
          <a:noFill/>
          <a:ln>
            <a:noFill/>
          </a:ln>
        </p:spPr>
      </p:pic>
      <p:sp>
        <p:nvSpPr>
          <p:cNvPr id="765" name="Google Shape;765;p70"/>
          <p:cNvSpPr txBox="1"/>
          <p:nvPr/>
        </p:nvSpPr>
        <p:spPr>
          <a:xfrm>
            <a:off x="2917975" y="1071025"/>
            <a:ext cx="9024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OSCCA</a:t>
            </a:r>
            <a:endParaRPr/>
          </a:p>
        </p:txBody>
      </p:sp>
      <p:sp>
        <p:nvSpPr>
          <p:cNvPr id="766" name="Google Shape;766;p70"/>
          <p:cNvSpPr txBox="1"/>
          <p:nvPr/>
        </p:nvSpPr>
        <p:spPr>
          <a:xfrm>
            <a:off x="4866650" y="1071025"/>
            <a:ext cx="9024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PCA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0" name="Shape 770"/>
        <p:cNvGrpSpPr/>
        <p:nvPr/>
      </p:nvGrpSpPr>
      <p:grpSpPr>
        <a:xfrm>
          <a:off x="0" y="0"/>
          <a:ext cx="0" cy="0"/>
          <a:chOff x="0" y="0"/>
          <a:chExt cx="0" cy="0"/>
        </a:xfrm>
      </p:grpSpPr>
      <p:sp>
        <p:nvSpPr>
          <p:cNvPr id="771" name="Google Shape;771;p71"/>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of Speech Tagging</a:t>
            </a:r>
            <a:endParaRPr/>
          </a:p>
        </p:txBody>
      </p:sp>
      <p:sp>
        <p:nvSpPr>
          <p:cNvPr id="772" name="Google Shape;772;p71"/>
          <p:cNvSpPr txBox="1"/>
          <p:nvPr>
            <p:ph idx="1" type="body"/>
          </p:nvPr>
        </p:nvSpPr>
        <p:spPr>
          <a:xfrm>
            <a:off x="1978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Only compare to PCA</a:t>
            </a:r>
            <a:endParaRPr/>
          </a:p>
        </p:txBody>
      </p:sp>
      <p:pic>
        <p:nvPicPr>
          <p:cNvPr id="773" name="Google Shape;773;p71"/>
          <p:cNvPicPr preferRelativeResize="0"/>
          <p:nvPr/>
        </p:nvPicPr>
        <p:blipFill>
          <a:blip r:embed="rId3">
            <a:alphaModFix/>
          </a:blip>
          <a:stretch>
            <a:fillRect/>
          </a:stretch>
        </p:blipFill>
        <p:spPr>
          <a:xfrm>
            <a:off x="2902873" y="1197425"/>
            <a:ext cx="4098349" cy="3572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Spectrum = Eigenvalues</a:t>
            </a:r>
            <a:endParaRPr/>
          </a:p>
        </p:txBody>
      </p:sp>
      <p:pic>
        <p:nvPicPr>
          <p:cNvPr id="100" name="Google Shape;100;p18"/>
          <p:cNvPicPr preferRelativeResize="0"/>
          <p:nvPr/>
        </p:nvPicPr>
        <p:blipFill>
          <a:blip r:embed="rId3">
            <a:alphaModFix/>
          </a:blip>
          <a:stretch>
            <a:fillRect/>
          </a:stretch>
        </p:blipFill>
        <p:spPr>
          <a:xfrm>
            <a:off x="2530250" y="1806813"/>
            <a:ext cx="3715475" cy="680300"/>
          </a:xfrm>
          <a:prstGeom prst="rect">
            <a:avLst/>
          </a:prstGeom>
          <a:noFill/>
          <a:ln>
            <a:noFill/>
          </a:ln>
        </p:spPr>
      </p:pic>
      <p:sp>
        <p:nvSpPr>
          <p:cNvPr id="101" name="Google Shape;101;p18"/>
          <p:cNvSpPr txBox="1"/>
          <p:nvPr/>
        </p:nvSpPr>
        <p:spPr>
          <a:xfrm>
            <a:off x="2771125" y="2989588"/>
            <a:ext cx="1183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eigenvector</a:t>
            </a:r>
            <a:endParaRPr/>
          </a:p>
        </p:txBody>
      </p:sp>
      <p:sp>
        <p:nvSpPr>
          <p:cNvPr id="102" name="Google Shape;102;p18"/>
          <p:cNvSpPr txBox="1"/>
          <p:nvPr/>
        </p:nvSpPr>
        <p:spPr>
          <a:xfrm>
            <a:off x="4714200" y="2944313"/>
            <a:ext cx="1183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eigenvalue</a:t>
            </a:r>
            <a:endParaRPr/>
          </a:p>
        </p:txBody>
      </p:sp>
      <p:cxnSp>
        <p:nvCxnSpPr>
          <p:cNvPr id="103" name="Google Shape;103;p18"/>
          <p:cNvCxnSpPr>
            <a:stCxn id="101" idx="0"/>
          </p:cNvCxnSpPr>
          <p:nvPr/>
        </p:nvCxnSpPr>
        <p:spPr>
          <a:xfrm flipH="1" rot="10800000">
            <a:off x="3363025" y="2530888"/>
            <a:ext cx="270000" cy="45870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18"/>
          <p:cNvCxnSpPr>
            <a:stCxn id="102" idx="0"/>
          </p:cNvCxnSpPr>
          <p:nvPr/>
        </p:nvCxnSpPr>
        <p:spPr>
          <a:xfrm flipH="1" rot="10800000">
            <a:off x="5306100" y="2449313"/>
            <a:ext cx="72300" cy="49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77" name="Shape 777"/>
        <p:cNvGrpSpPr/>
        <p:nvPr/>
      </p:nvGrpSpPr>
      <p:grpSpPr>
        <a:xfrm>
          <a:off x="0" y="0"/>
          <a:ext cx="0" cy="0"/>
          <a:chOff x="0" y="0"/>
          <a:chExt cx="0" cy="0"/>
        </a:xfrm>
      </p:grpSpPr>
      <p:sp>
        <p:nvSpPr>
          <p:cNvPr id="778" name="Google Shape;778;p72"/>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Similarity</a:t>
            </a:r>
            <a:endParaRPr/>
          </a:p>
        </p:txBody>
      </p:sp>
      <p:pic>
        <p:nvPicPr>
          <p:cNvPr id="779" name="Google Shape;779;p72"/>
          <p:cNvPicPr preferRelativeResize="0"/>
          <p:nvPr/>
        </p:nvPicPr>
        <p:blipFill>
          <a:blip r:embed="rId3">
            <a:alphaModFix/>
          </a:blip>
          <a:stretch>
            <a:fillRect/>
          </a:stretch>
        </p:blipFill>
        <p:spPr>
          <a:xfrm>
            <a:off x="1238950" y="1147225"/>
            <a:ext cx="7048500" cy="3581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83" name="Shape 783"/>
        <p:cNvGrpSpPr/>
        <p:nvPr/>
      </p:nvGrpSpPr>
      <p:grpSpPr>
        <a:xfrm>
          <a:off x="0" y="0"/>
          <a:ext cx="0" cy="0"/>
          <a:chOff x="0" y="0"/>
          <a:chExt cx="0" cy="0"/>
        </a:xfrm>
      </p:grpSpPr>
      <p:sp>
        <p:nvSpPr>
          <p:cNvPr id="784" name="Google Shape;784;p73"/>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Sentiment Classification</a:t>
            </a:r>
            <a:endParaRPr/>
          </a:p>
        </p:txBody>
      </p:sp>
      <p:pic>
        <p:nvPicPr>
          <p:cNvPr id="785" name="Google Shape;785;p73"/>
          <p:cNvPicPr preferRelativeResize="0"/>
          <p:nvPr/>
        </p:nvPicPr>
        <p:blipFill>
          <a:blip r:embed="rId3">
            <a:alphaModFix/>
          </a:blip>
          <a:stretch>
            <a:fillRect/>
          </a:stretch>
        </p:blipFill>
        <p:spPr>
          <a:xfrm rot="5400000">
            <a:off x="3250788" y="-900709"/>
            <a:ext cx="3122000" cy="7217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89" name="Shape 789"/>
        <p:cNvGrpSpPr/>
        <p:nvPr/>
      </p:nvGrpSpPr>
      <p:grpSpPr>
        <a:xfrm>
          <a:off x="0" y="0"/>
          <a:ext cx="0" cy="0"/>
          <a:chOff x="0" y="0"/>
          <a:chExt cx="0" cy="0"/>
        </a:xfrm>
      </p:grpSpPr>
      <p:sp>
        <p:nvSpPr>
          <p:cNvPr id="790" name="Google Shape;790;p74"/>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Sense Disambiguation</a:t>
            </a:r>
            <a:endParaRPr/>
          </a:p>
        </p:txBody>
      </p:sp>
      <p:pic>
        <p:nvPicPr>
          <p:cNvPr id="791" name="Google Shape;791;p74"/>
          <p:cNvPicPr preferRelativeResize="0"/>
          <p:nvPr/>
        </p:nvPicPr>
        <p:blipFill>
          <a:blip r:embed="rId3">
            <a:alphaModFix/>
          </a:blip>
          <a:stretch>
            <a:fillRect/>
          </a:stretch>
        </p:blipFill>
        <p:spPr>
          <a:xfrm>
            <a:off x="1090750" y="1165525"/>
            <a:ext cx="6810395" cy="3691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95" name="Shape 795"/>
        <p:cNvGrpSpPr/>
        <p:nvPr/>
      </p:nvGrpSpPr>
      <p:grpSpPr>
        <a:xfrm>
          <a:off x="0" y="0"/>
          <a:ext cx="0" cy="0"/>
          <a:chOff x="0" y="0"/>
          <a:chExt cx="0" cy="0"/>
        </a:xfrm>
      </p:grpSpPr>
      <p:sp>
        <p:nvSpPr>
          <p:cNvPr id="796" name="Google Shape;796;p75"/>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a:t>
            </a:r>
            <a:endParaRPr/>
          </a:p>
        </p:txBody>
      </p:sp>
      <p:pic>
        <p:nvPicPr>
          <p:cNvPr id="797" name="Google Shape;797;p75"/>
          <p:cNvPicPr preferRelativeResize="0"/>
          <p:nvPr/>
        </p:nvPicPr>
        <p:blipFill>
          <a:blip r:embed="rId3">
            <a:alphaModFix/>
          </a:blip>
          <a:stretch>
            <a:fillRect/>
          </a:stretch>
        </p:blipFill>
        <p:spPr>
          <a:xfrm>
            <a:off x="1613700" y="1053551"/>
            <a:ext cx="5026850" cy="3966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01" name="Shape 801"/>
        <p:cNvGrpSpPr/>
        <p:nvPr/>
      </p:nvGrpSpPr>
      <p:grpSpPr>
        <a:xfrm>
          <a:off x="0" y="0"/>
          <a:ext cx="0" cy="0"/>
          <a:chOff x="0" y="0"/>
          <a:chExt cx="0" cy="0"/>
        </a:xfrm>
      </p:grpSpPr>
      <p:sp>
        <p:nvSpPr>
          <p:cNvPr id="802" name="Google Shape;802;p76"/>
          <p:cNvSpPr txBox="1"/>
          <p:nvPr>
            <p:ph type="title"/>
          </p:nvPr>
        </p:nvSpPr>
        <p:spPr>
          <a:xfrm>
            <a:off x="304800" y="315925"/>
            <a:ext cx="8618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Chunking</a:t>
            </a:r>
            <a:endParaRPr/>
          </a:p>
        </p:txBody>
      </p:sp>
      <p:pic>
        <p:nvPicPr>
          <p:cNvPr id="803" name="Google Shape;803;p76"/>
          <p:cNvPicPr preferRelativeResize="0"/>
          <p:nvPr/>
        </p:nvPicPr>
        <p:blipFill>
          <a:blip r:embed="rId3">
            <a:alphaModFix/>
          </a:blip>
          <a:stretch>
            <a:fillRect/>
          </a:stretch>
        </p:blipFill>
        <p:spPr>
          <a:xfrm>
            <a:off x="1108488" y="1147225"/>
            <a:ext cx="6927026" cy="3469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7" name="Shape 807"/>
        <p:cNvGrpSpPr/>
        <p:nvPr/>
      </p:nvGrpSpPr>
      <p:grpSpPr>
        <a:xfrm>
          <a:off x="0" y="0"/>
          <a:ext cx="0" cy="0"/>
          <a:chOff x="0" y="0"/>
          <a:chExt cx="0" cy="0"/>
        </a:xfrm>
      </p:grpSpPr>
      <p:sp>
        <p:nvSpPr>
          <p:cNvPr id="808" name="Google Shape;808;p7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Benefits of CCA-Based Algorithms</a:t>
            </a:r>
            <a:endParaRPr/>
          </a:p>
        </p:txBody>
      </p:sp>
      <p:sp>
        <p:nvSpPr>
          <p:cNvPr id="809" name="Google Shape;809;p7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Scale-invariant</a:t>
            </a:r>
            <a:endParaRPr/>
          </a:p>
          <a:p>
            <a:pPr indent="-342900" lvl="0" marL="457200" rtl="0" algn="l">
              <a:spcBef>
                <a:spcPts val="0"/>
              </a:spcBef>
              <a:spcAft>
                <a:spcPts val="0"/>
              </a:spcAft>
              <a:buSzPts val="1800"/>
              <a:buChar char="●"/>
            </a:pPr>
            <a:r>
              <a:rPr lang="en"/>
              <a:t>Capture multi-view information: left/right contexts vs bag of words</a:t>
            </a:r>
            <a:endParaRPr/>
          </a:p>
          <a:p>
            <a:pPr indent="-342900" lvl="0" marL="457200" rtl="0" algn="l">
              <a:spcBef>
                <a:spcPts val="0"/>
              </a:spcBef>
              <a:spcAft>
                <a:spcPts val="0"/>
              </a:spcAft>
              <a:buSzPts val="1800"/>
              <a:buChar char="●"/>
            </a:pPr>
            <a:r>
              <a:rPr lang="en"/>
              <a:t>Fast</a:t>
            </a:r>
            <a:endParaRPr/>
          </a:p>
          <a:p>
            <a:pPr indent="-342900" lvl="0" marL="457200" rtl="0" algn="l">
              <a:spcBef>
                <a:spcPts val="0"/>
              </a:spcBef>
              <a:spcAft>
                <a:spcPts val="0"/>
              </a:spcAft>
              <a:buSzPts val="1800"/>
              <a:buChar char="●"/>
            </a:pPr>
            <a:r>
              <a:rPr lang="en"/>
              <a:t>Rare words: better sample complexity</a:t>
            </a:r>
            <a:endParaRPr/>
          </a:p>
          <a:p>
            <a:pPr indent="-342900" lvl="0" marL="457200" rtl="0" algn="l">
              <a:spcBef>
                <a:spcPts val="0"/>
              </a:spcBef>
              <a:spcAft>
                <a:spcPts val="0"/>
              </a:spcAft>
              <a:buSzPts val="1800"/>
              <a:buChar char="●"/>
            </a:pPr>
            <a:r>
              <a:rPr lang="en"/>
              <a:t>Option for context-specific embeddings</a:t>
            </a:r>
            <a:endParaRPr/>
          </a:p>
          <a:p>
            <a:pPr indent="-342900" lvl="0" marL="457200" rtl="0" algn="l">
              <a:spcBef>
                <a:spcPts val="0"/>
              </a:spcBef>
              <a:spcAft>
                <a:spcPts val="0"/>
              </a:spcAft>
              <a:buSzPts val="1800"/>
              <a:buChar char="●"/>
            </a:pPr>
            <a:r>
              <a:rPr lang="en"/>
              <a:t>Underlying theory provides correctness guarantees</a:t>
            </a:r>
            <a:endParaRPr/>
          </a:p>
          <a:p>
            <a:pPr indent="-342900" lvl="0" marL="457200" rtl="0" algn="l">
              <a:spcBef>
                <a:spcPts val="0"/>
              </a:spcBef>
              <a:spcAft>
                <a:spcPts val="0"/>
              </a:spcAft>
              <a:buSzPts val="1800"/>
              <a:buChar char="●"/>
            </a:pPr>
            <a:r>
              <a:rPr lang="en"/>
              <a:t>In this paper: distinction between left and right context of a word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13" name="Shape 813"/>
        <p:cNvGrpSpPr/>
        <p:nvPr/>
      </p:nvGrpSpPr>
      <p:grpSpPr>
        <a:xfrm>
          <a:off x="0" y="0"/>
          <a:ext cx="0" cy="0"/>
          <a:chOff x="0" y="0"/>
          <a:chExt cx="0" cy="0"/>
        </a:xfrm>
      </p:grpSpPr>
      <p:sp>
        <p:nvSpPr>
          <p:cNvPr id="814" name="Google Shape;814;p7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Criticisms</a:t>
            </a:r>
            <a:endParaRPr/>
          </a:p>
        </p:txBody>
      </p:sp>
      <p:sp>
        <p:nvSpPr>
          <p:cNvPr id="815" name="Google Shape;815;p7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Words follow Zipfan, not normal, distribution: have to use square root of counts</a:t>
            </a:r>
            <a:endParaRPr/>
          </a:p>
          <a:p>
            <a:pPr indent="-342900" lvl="0" marL="457200" rtl="0" algn="l">
              <a:spcBef>
                <a:spcPts val="0"/>
              </a:spcBef>
              <a:spcAft>
                <a:spcPts val="0"/>
              </a:spcAft>
              <a:buSzPts val="1800"/>
              <a:buChar char="●"/>
            </a:pPr>
            <a:r>
              <a:rPr lang="en"/>
              <a:t>Presents a problem: w</a:t>
            </a:r>
            <a:r>
              <a:rPr lang="en"/>
              <a:t>hich eigenword embedding to use? (They behave differently)</a:t>
            </a:r>
            <a:endParaRPr/>
          </a:p>
          <a:p>
            <a:pPr indent="-342900" lvl="0" marL="457200" rtl="0" algn="l">
              <a:spcBef>
                <a:spcPts val="0"/>
              </a:spcBef>
              <a:spcAft>
                <a:spcPts val="0"/>
              </a:spcAft>
              <a:buSzPts val="1800"/>
              <a:buChar char="●"/>
            </a:pPr>
            <a:r>
              <a:rPr lang="en"/>
              <a:t>Theoretical guarantees, but not too much intuition behind many steps</a:t>
            </a:r>
            <a:endParaRPr/>
          </a:p>
          <a:p>
            <a:pPr indent="-342900" lvl="0" marL="457200" rtl="0" algn="l">
              <a:spcBef>
                <a:spcPts val="0"/>
              </a:spcBef>
              <a:spcAft>
                <a:spcPts val="0"/>
              </a:spcAft>
              <a:buSzPts val="1800"/>
              <a:buChar char="●"/>
            </a:pPr>
            <a:r>
              <a:rPr lang="en"/>
              <a:t>Don’t test “lower sample complexity for rare words” compared to competitors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819" name="Shape 819"/>
        <p:cNvGrpSpPr/>
        <p:nvPr/>
      </p:nvGrpSpPr>
      <p:grpSpPr>
        <a:xfrm>
          <a:off x="0" y="0"/>
          <a:ext cx="0" cy="0"/>
          <a:chOff x="0" y="0"/>
          <a:chExt cx="0" cy="0"/>
        </a:xfrm>
      </p:grpSpPr>
      <p:sp>
        <p:nvSpPr>
          <p:cNvPr id="820" name="Google Shape;820;p7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Questions </a:t>
            </a:r>
            <a:endParaRPr/>
          </a:p>
        </p:txBody>
      </p:sp>
      <p:sp>
        <p:nvSpPr>
          <p:cNvPr id="821" name="Google Shape;821;p7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are other “views” of words that could be useful for running CCA to generate embeddings?</a:t>
            </a:r>
            <a:endParaRPr/>
          </a:p>
          <a:p>
            <a:pPr indent="-317500" lvl="1" marL="914400" rtl="0" algn="l">
              <a:spcBef>
                <a:spcPts val="0"/>
              </a:spcBef>
              <a:spcAft>
                <a:spcPts val="0"/>
              </a:spcAft>
              <a:buSzPts val="1400"/>
              <a:buChar char="○"/>
            </a:pPr>
            <a:r>
              <a:rPr lang="en"/>
              <a:t>Reminder: in this paper, they use the left and right contexts of the words</a:t>
            </a:r>
            <a:endParaRPr/>
          </a:p>
          <a:p>
            <a:pPr indent="-342900" lvl="0" marL="457200" rtl="0" algn="l">
              <a:spcBef>
                <a:spcPts val="0"/>
              </a:spcBef>
              <a:spcAft>
                <a:spcPts val="0"/>
              </a:spcAft>
              <a:buSzPts val="1800"/>
              <a:buChar char="●"/>
            </a:pPr>
            <a:r>
              <a:rPr lang="en"/>
              <a:t>Eigenwords perform respectably on various tasks, but their primary distinguishing features are that they’re (1) fast to compute and (2) provably correct. Can you think of any contexts in NLP where these are particularly important characteristics?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825" name="Shape 825"/>
        <p:cNvGrpSpPr/>
        <p:nvPr/>
      </p:nvGrpSpPr>
      <p:grpSpPr>
        <a:xfrm>
          <a:off x="0" y="0"/>
          <a:ext cx="0" cy="0"/>
          <a:chOff x="0" y="0"/>
          <a:chExt cx="0" cy="0"/>
        </a:xfrm>
      </p:grpSpPr>
      <p:sp>
        <p:nvSpPr>
          <p:cNvPr id="826" name="Google Shape;826;p80"/>
          <p:cNvSpPr txBox="1"/>
          <p:nvPr>
            <p:ph type="ctrTitle"/>
          </p:nvPr>
        </p:nvSpPr>
        <p:spPr>
          <a:xfrm>
            <a:off x="0" y="1906875"/>
            <a:ext cx="91440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Continuous Word Embedding</a:t>
            </a:r>
            <a:endParaRPr sz="5500"/>
          </a:p>
          <a:p>
            <a:pPr indent="0" lvl="0" marL="0" rtl="0" algn="ctr">
              <a:spcBef>
                <a:spcPts val="0"/>
              </a:spcBef>
              <a:spcAft>
                <a:spcPts val="0"/>
              </a:spcAft>
              <a:buNone/>
            </a:pPr>
            <a:r>
              <a:rPr lang="en" sz="5500"/>
              <a:t>Fusion via Spectral Decomposition</a:t>
            </a:r>
            <a:endParaRPr sz="5500"/>
          </a:p>
        </p:txBody>
      </p:sp>
      <p:sp>
        <p:nvSpPr>
          <p:cNvPr id="827" name="Google Shape;827;p80"/>
          <p:cNvSpPr txBox="1"/>
          <p:nvPr>
            <p:ph idx="1" type="subTitle"/>
          </p:nvPr>
        </p:nvSpPr>
        <p:spPr>
          <a:xfrm>
            <a:off x="2223450" y="3246525"/>
            <a:ext cx="46602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Fu (GIT), Zhang (MSR), Mandt CoNLL 2018</a:t>
            </a:r>
            <a:endParaRPr i="1"/>
          </a:p>
        </p:txBody>
      </p:sp>
      <p:sp>
        <p:nvSpPr>
          <p:cNvPr id="828" name="Google Shape;828;p80"/>
          <p:cNvSpPr txBox="1"/>
          <p:nvPr>
            <p:ph idx="1" type="subTitle"/>
          </p:nvPr>
        </p:nvSpPr>
        <p:spPr>
          <a:xfrm>
            <a:off x="7960800" y="4617900"/>
            <a:ext cx="11832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Paper #2</a:t>
            </a:r>
            <a:endParaRPr/>
          </a:p>
        </p:txBody>
      </p:sp>
      <p:sp>
        <p:nvSpPr>
          <p:cNvPr id="829" name="Google Shape;829;p80"/>
          <p:cNvSpPr txBox="1"/>
          <p:nvPr>
            <p:ph idx="1" type="subTitle"/>
          </p:nvPr>
        </p:nvSpPr>
        <p:spPr>
          <a:xfrm>
            <a:off x="0" y="4617900"/>
            <a:ext cx="42294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Spectral Learning for Word Embedding Fusion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33" name="Shape 833"/>
        <p:cNvGrpSpPr/>
        <p:nvPr/>
      </p:nvGrpSpPr>
      <p:grpSpPr>
        <a:xfrm>
          <a:off x="0" y="0"/>
          <a:ext cx="0" cy="0"/>
          <a:chOff x="0" y="0"/>
          <a:chExt cx="0" cy="0"/>
        </a:xfrm>
      </p:grpSpPr>
      <p:sp>
        <p:nvSpPr>
          <p:cNvPr id="834" name="Google Shape;834;p8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grpSp>
        <p:nvGrpSpPr>
          <p:cNvPr id="835" name="Google Shape;835;p81"/>
          <p:cNvGrpSpPr/>
          <p:nvPr/>
        </p:nvGrpSpPr>
        <p:grpSpPr>
          <a:xfrm>
            <a:off x="149075" y="1147225"/>
            <a:ext cx="3802176" cy="3704921"/>
            <a:chOff x="149075" y="1147225"/>
            <a:chExt cx="3802176" cy="3704921"/>
          </a:xfrm>
        </p:grpSpPr>
        <p:sp>
          <p:nvSpPr>
            <p:cNvPr id="836" name="Google Shape;836;p81"/>
            <p:cNvSpPr txBox="1"/>
            <p:nvPr/>
          </p:nvSpPr>
          <p:spPr>
            <a:xfrm>
              <a:off x="368150" y="1147225"/>
              <a:ext cx="21642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Exist: </a:t>
              </a:r>
              <a:r>
                <a:rPr lang="en"/>
                <a:t>Pre-trained word embeddings on large corpus, e.g. news</a:t>
              </a:r>
              <a:endParaRPr/>
            </a:p>
          </p:txBody>
        </p:sp>
        <p:pic>
          <p:nvPicPr>
            <p:cNvPr id="837" name="Google Shape;837;p81"/>
            <p:cNvPicPr preferRelativeResize="0"/>
            <p:nvPr/>
          </p:nvPicPr>
          <p:blipFill>
            <a:blip r:embed="rId3">
              <a:alphaModFix/>
            </a:blip>
            <a:stretch>
              <a:fillRect/>
            </a:stretch>
          </p:blipFill>
          <p:spPr>
            <a:xfrm>
              <a:off x="149075" y="1942275"/>
              <a:ext cx="3802176" cy="1331400"/>
            </a:xfrm>
            <a:prstGeom prst="rect">
              <a:avLst/>
            </a:prstGeom>
            <a:noFill/>
            <a:ln>
              <a:noFill/>
            </a:ln>
          </p:spPr>
        </p:pic>
        <p:pic>
          <p:nvPicPr>
            <p:cNvPr id="838" name="Google Shape;838;p81"/>
            <p:cNvPicPr preferRelativeResize="0"/>
            <p:nvPr/>
          </p:nvPicPr>
          <p:blipFill>
            <a:blip r:embed="rId4">
              <a:alphaModFix/>
            </a:blip>
            <a:stretch>
              <a:fillRect/>
            </a:stretch>
          </p:blipFill>
          <p:spPr>
            <a:xfrm>
              <a:off x="1086650" y="3376622"/>
              <a:ext cx="2007900" cy="1475524"/>
            </a:xfrm>
            <a:prstGeom prst="rect">
              <a:avLst/>
            </a:prstGeom>
            <a:noFill/>
            <a:ln>
              <a:noFill/>
            </a:ln>
          </p:spPr>
        </p:pic>
      </p:grpSp>
      <p:grpSp>
        <p:nvGrpSpPr>
          <p:cNvPr id="839" name="Google Shape;839;p81"/>
          <p:cNvGrpSpPr/>
          <p:nvPr/>
        </p:nvGrpSpPr>
        <p:grpSpPr>
          <a:xfrm>
            <a:off x="4854675" y="1147225"/>
            <a:ext cx="4141551" cy="3571251"/>
            <a:chOff x="4854675" y="1147225"/>
            <a:chExt cx="4141551" cy="3571251"/>
          </a:xfrm>
        </p:grpSpPr>
        <p:sp>
          <p:nvSpPr>
            <p:cNvPr id="840" name="Google Shape;840;p81"/>
            <p:cNvSpPr txBox="1"/>
            <p:nvPr/>
          </p:nvSpPr>
          <p:spPr>
            <a:xfrm>
              <a:off x="5262100" y="1147225"/>
              <a:ext cx="35703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Would like</a:t>
              </a:r>
              <a:r>
                <a:rPr b="1" lang="en"/>
                <a:t>: </a:t>
              </a:r>
              <a:r>
                <a:rPr lang="en"/>
                <a:t>word embeddings for specialized vocabulary, e.g. medical, scientific</a:t>
              </a:r>
              <a:endParaRPr/>
            </a:p>
          </p:txBody>
        </p:sp>
        <p:pic>
          <p:nvPicPr>
            <p:cNvPr id="841" name="Google Shape;841;p81"/>
            <p:cNvPicPr preferRelativeResize="0"/>
            <p:nvPr/>
          </p:nvPicPr>
          <p:blipFill>
            <a:blip r:embed="rId5">
              <a:alphaModFix/>
            </a:blip>
            <a:stretch>
              <a:fillRect/>
            </a:stretch>
          </p:blipFill>
          <p:spPr>
            <a:xfrm>
              <a:off x="4854675" y="1993375"/>
              <a:ext cx="4141551" cy="27251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
                                        <p:tgtEl>
                                          <p:spTgt spid="8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Spectral Learning</a:t>
            </a:r>
            <a:endParaRPr/>
          </a:p>
        </p:txBody>
      </p:sp>
      <p:sp>
        <p:nvSpPr>
          <p:cNvPr id="110" name="Google Shape;110;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Methods that use spectral information (e.g. eigenvectors, SVD) from matrices, which are usually derived from data, to solve any problem in ML</a:t>
            </a:r>
            <a:endParaRPr/>
          </a:p>
          <a:p>
            <a:pPr indent="-317500" lvl="1" marL="914400" rtl="0" algn="l">
              <a:spcBef>
                <a:spcPts val="0"/>
              </a:spcBef>
              <a:spcAft>
                <a:spcPts val="0"/>
              </a:spcAft>
              <a:buSzPts val="1400"/>
              <a:buChar char="○"/>
            </a:pPr>
            <a:r>
              <a:rPr lang="en"/>
              <a:t>Can be unsupervised or supervised </a:t>
            </a:r>
            <a:endParaRPr/>
          </a:p>
          <a:p>
            <a:pPr indent="-317500" lvl="1" marL="914400" rtl="0" algn="l">
              <a:spcBef>
                <a:spcPts val="0"/>
              </a:spcBef>
              <a:spcAft>
                <a:spcPts val="0"/>
              </a:spcAft>
              <a:buSzPts val="1400"/>
              <a:buChar char="○"/>
            </a:pPr>
            <a:r>
              <a:rPr b="1" lang="en"/>
              <a:t>VERY diverse </a:t>
            </a:r>
            <a:r>
              <a:rPr lang="en"/>
              <a:t>methods</a:t>
            </a:r>
            <a:r>
              <a:rPr lang="en"/>
              <a:t> fall under the umbrella of spectral learning</a:t>
            </a:r>
            <a:endParaRPr/>
          </a:p>
          <a:p>
            <a:pPr indent="-342900" lvl="0" marL="457200" rtl="0" algn="l">
              <a:spcBef>
                <a:spcPts val="0"/>
              </a:spcBef>
              <a:spcAft>
                <a:spcPts val="0"/>
              </a:spcAft>
              <a:buSzPts val="1800"/>
              <a:buChar char="●"/>
            </a:pPr>
            <a:r>
              <a:rPr lang="en"/>
              <a:t>Many</a:t>
            </a:r>
            <a:r>
              <a:rPr lang="en"/>
              <a:t> applications in NLP:</a:t>
            </a:r>
            <a:endParaRPr/>
          </a:p>
          <a:p>
            <a:pPr indent="-317500" lvl="1" marL="914400" rtl="0" algn="l">
              <a:spcBef>
                <a:spcPts val="0"/>
              </a:spcBef>
              <a:spcAft>
                <a:spcPts val="0"/>
              </a:spcAft>
              <a:buSzPts val="1400"/>
              <a:buChar char="○"/>
            </a:pPr>
            <a:r>
              <a:rPr lang="en"/>
              <a:t>Word embeddings</a:t>
            </a:r>
            <a:endParaRPr/>
          </a:p>
          <a:p>
            <a:pPr indent="-317500" lvl="1" marL="914400" rtl="0" algn="l">
              <a:spcBef>
                <a:spcPts val="0"/>
              </a:spcBef>
              <a:spcAft>
                <a:spcPts val="0"/>
              </a:spcAft>
              <a:buSzPts val="1400"/>
              <a:buChar char="○"/>
            </a:pPr>
            <a:r>
              <a:rPr lang="en"/>
              <a:t>Hidden Markov Models (HMMs)</a:t>
            </a:r>
            <a:endParaRPr/>
          </a:p>
          <a:p>
            <a:pPr indent="-317500" lvl="1" marL="914400" rtl="0" algn="l">
              <a:spcBef>
                <a:spcPts val="0"/>
              </a:spcBef>
              <a:spcAft>
                <a:spcPts val="0"/>
              </a:spcAft>
              <a:buSzPts val="1400"/>
              <a:buChar char="○"/>
            </a:pPr>
            <a:r>
              <a:rPr lang="en"/>
              <a:t>Probabilistic context-free grammars (PCFGs)</a:t>
            </a:r>
            <a:endParaRPr/>
          </a:p>
          <a:p>
            <a:pPr indent="-317500" lvl="1" marL="914400" rtl="0" algn="l">
              <a:spcBef>
                <a:spcPts val="0"/>
              </a:spcBef>
              <a:spcAft>
                <a:spcPts val="0"/>
              </a:spcAft>
              <a:buSzPts val="1400"/>
              <a:buChar char="○"/>
            </a:pPr>
            <a:r>
              <a:rPr lang="en"/>
              <a:t>Topic modeling</a:t>
            </a:r>
            <a:endParaRPr/>
          </a:p>
          <a:p>
            <a:pPr indent="-317500" lvl="1" marL="914400" rtl="0" algn="l">
              <a:spcBef>
                <a:spcPts val="0"/>
              </a:spcBef>
              <a:spcAft>
                <a:spcPts val="0"/>
              </a:spcAft>
              <a:buSzPts val="1400"/>
              <a:buChar char="○"/>
            </a:pPr>
            <a:r>
              <a:rPr lang="en"/>
              <a:t>Dependency parsing</a:t>
            </a:r>
            <a:endParaRPr/>
          </a:p>
          <a:p>
            <a:pPr indent="-317500" lvl="1" marL="914400" rtl="0" algn="l">
              <a:spcBef>
                <a:spcPts val="0"/>
              </a:spcBef>
              <a:spcAft>
                <a:spcPts val="0"/>
              </a:spcAft>
              <a:buSzPts val="1400"/>
              <a:buChar char="○"/>
            </a:pPr>
            <a:r>
              <a:rPr lang="en"/>
              <a:t>Word clustering</a:t>
            </a:r>
            <a:endParaRPr/>
          </a:p>
          <a:p>
            <a:pPr indent="-317500" lvl="1" marL="914400" rtl="0" algn="l">
              <a:spcBef>
                <a:spcPts val="0"/>
              </a:spcBef>
              <a:spcAft>
                <a:spcPts val="0"/>
              </a:spcAft>
              <a:buSzPts val="1400"/>
              <a:buChar char="○"/>
            </a:pPr>
            <a:r>
              <a:rPr lang="en"/>
              <a:t>Weighted automata</a:t>
            </a:r>
            <a:endParaRPr/>
          </a:p>
          <a:p>
            <a:pPr indent="-317500" lvl="1" marL="914400" rtl="0" algn="l">
              <a:spcBef>
                <a:spcPts val="0"/>
              </a:spcBef>
              <a:spcAft>
                <a:spcPts val="0"/>
              </a:spcAft>
              <a:buSzPts val="1400"/>
              <a:buChar char="○"/>
            </a:pPr>
            <a:r>
              <a:rPr lang="en"/>
              <a:t>Finite state transducers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5" name="Shape 845"/>
        <p:cNvGrpSpPr/>
        <p:nvPr/>
      </p:nvGrpSpPr>
      <p:grpSpPr>
        <a:xfrm>
          <a:off x="0" y="0"/>
          <a:ext cx="0" cy="0"/>
          <a:chOff x="0" y="0"/>
          <a:chExt cx="0" cy="0"/>
        </a:xfrm>
      </p:grpSpPr>
      <p:sp>
        <p:nvSpPr>
          <p:cNvPr id="846" name="Google Shape;846;p8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847" name="Google Shape;847;p8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Have a small, specialized corpus containing both common and specialized words</a:t>
            </a:r>
            <a:endParaRPr/>
          </a:p>
          <a:p>
            <a:pPr indent="-342900" lvl="0" marL="457200" rtl="0" algn="l">
              <a:spcBef>
                <a:spcPts val="0"/>
              </a:spcBef>
              <a:spcAft>
                <a:spcPts val="0"/>
              </a:spcAft>
              <a:buSzPts val="1800"/>
              <a:buChar char="●"/>
            </a:pPr>
            <a:r>
              <a:rPr lang="en"/>
              <a:t>Would like word embeddings for the specialized words, as well as for regular words</a:t>
            </a:r>
            <a:endParaRPr/>
          </a:p>
          <a:p>
            <a:pPr indent="-342900" lvl="0" marL="457200" rtl="0" algn="l">
              <a:spcBef>
                <a:spcPts val="0"/>
              </a:spcBef>
              <a:spcAft>
                <a:spcPts val="0"/>
              </a:spcAft>
              <a:buSzPts val="1800"/>
              <a:buChar char="●"/>
            </a:pPr>
            <a:r>
              <a:rPr lang="en"/>
              <a:t>Do not have resources to re-generate word embeddings for entire vocabulary</a:t>
            </a:r>
            <a:endParaRPr/>
          </a:p>
          <a:p>
            <a:pPr indent="-342900" lvl="0" marL="457200" rtl="0" algn="l">
              <a:spcBef>
                <a:spcPts val="0"/>
              </a:spcBef>
              <a:spcAft>
                <a:spcPts val="0"/>
              </a:spcAft>
              <a:buSzPts val="1800"/>
              <a:buChar char="●"/>
            </a:pPr>
            <a:r>
              <a:rPr lang="en"/>
              <a:t>Instead, want to use existing word embeddings (e.g. word2vec)</a:t>
            </a:r>
            <a:endParaRPr/>
          </a:p>
          <a:p>
            <a:pPr indent="-342900" lvl="0" marL="457200" rtl="0" algn="l">
              <a:spcBef>
                <a:spcPts val="0"/>
              </a:spcBef>
              <a:spcAft>
                <a:spcPts val="0"/>
              </a:spcAft>
              <a:buSzPts val="1800"/>
              <a:buChar char="●"/>
            </a:pPr>
            <a:r>
              <a:rPr b="1" lang="en"/>
              <a:t>Goal</a:t>
            </a:r>
            <a:r>
              <a:rPr lang="en"/>
              <a:t>: </a:t>
            </a:r>
            <a:r>
              <a:rPr i="1" lang="en"/>
              <a:t>c</a:t>
            </a:r>
            <a:r>
              <a:rPr i="1" lang="en"/>
              <a:t>reate word embeddings for new words based on new corpus, and update existing embeddings to create a coherent set of embeddings</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0" st="0"/>
                                            </p:txEl>
                                          </p:spTgt>
                                        </p:tgtEl>
                                        <p:attrNameLst>
                                          <p:attrName>style.visibility</p:attrName>
                                        </p:attrNameLst>
                                      </p:cBhvr>
                                      <p:to>
                                        <p:strVal val="visible"/>
                                      </p:to>
                                    </p:set>
                                    <p:animEffect filter="fade" transition="in">
                                      <p:cBhvr>
                                        <p:cTn dur="1"/>
                                        <p:tgtEl>
                                          <p:spTgt spid="8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1" st="1"/>
                                            </p:txEl>
                                          </p:spTgt>
                                        </p:tgtEl>
                                        <p:attrNameLst>
                                          <p:attrName>style.visibility</p:attrName>
                                        </p:attrNameLst>
                                      </p:cBhvr>
                                      <p:to>
                                        <p:strVal val="visible"/>
                                      </p:to>
                                    </p:set>
                                    <p:animEffect filter="fade" transition="in">
                                      <p:cBhvr>
                                        <p:cTn dur="1"/>
                                        <p:tgtEl>
                                          <p:spTgt spid="8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2" st="2"/>
                                            </p:txEl>
                                          </p:spTgt>
                                        </p:tgtEl>
                                        <p:attrNameLst>
                                          <p:attrName>style.visibility</p:attrName>
                                        </p:attrNameLst>
                                      </p:cBhvr>
                                      <p:to>
                                        <p:strVal val="visible"/>
                                      </p:to>
                                    </p:set>
                                    <p:animEffect filter="fade" transition="in">
                                      <p:cBhvr>
                                        <p:cTn dur="1"/>
                                        <p:tgtEl>
                                          <p:spTgt spid="8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3" st="3"/>
                                            </p:txEl>
                                          </p:spTgt>
                                        </p:tgtEl>
                                        <p:attrNameLst>
                                          <p:attrName>style.visibility</p:attrName>
                                        </p:attrNameLst>
                                      </p:cBhvr>
                                      <p:to>
                                        <p:strVal val="visible"/>
                                      </p:to>
                                    </p:set>
                                    <p:animEffect filter="fade" transition="in">
                                      <p:cBhvr>
                                        <p:cTn dur="1"/>
                                        <p:tgtEl>
                                          <p:spTgt spid="8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4" st="4"/>
                                            </p:txEl>
                                          </p:spTgt>
                                        </p:tgtEl>
                                        <p:attrNameLst>
                                          <p:attrName>style.visibility</p:attrName>
                                        </p:attrNameLst>
                                      </p:cBhvr>
                                      <p:to>
                                        <p:strVal val="visible"/>
                                      </p:to>
                                    </p:set>
                                    <p:animEffect filter="fade" transition="in">
                                      <p:cBhvr>
                                        <p:cTn dur="1"/>
                                        <p:tgtEl>
                                          <p:spTgt spid="84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51" name="Shape 851"/>
        <p:cNvGrpSpPr/>
        <p:nvPr/>
      </p:nvGrpSpPr>
      <p:grpSpPr>
        <a:xfrm>
          <a:off x="0" y="0"/>
          <a:ext cx="0" cy="0"/>
          <a:chOff x="0" y="0"/>
          <a:chExt cx="0" cy="0"/>
        </a:xfrm>
      </p:grpSpPr>
      <p:sp>
        <p:nvSpPr>
          <p:cNvPr id="852" name="Google Shape;852;p8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Embeddings as Matrix Factorization</a:t>
            </a:r>
            <a:endParaRPr/>
          </a:p>
        </p:txBody>
      </p:sp>
      <p:sp>
        <p:nvSpPr>
          <p:cNvPr id="853" name="Google Shape;853;p8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Skip-gram with negative sampling (Mikolov 2013; word2vec): assumes a distribution on word-context pairs, and tries to learn </a:t>
            </a:r>
            <a:r>
              <a:rPr b="1" lang="en"/>
              <a:t>low-dimensional word and context representations</a:t>
            </a:r>
            <a:r>
              <a:rPr lang="en"/>
              <a:t> to </a:t>
            </a:r>
            <a:r>
              <a:rPr b="1" lang="en"/>
              <a:t>maximize probability of occurrence of real pairs</a:t>
            </a:r>
            <a:r>
              <a:rPr lang="en"/>
              <a:t> (and minimize probability of occurrence of bad pairs, hence “negative sampli</a:t>
            </a:r>
            <a:r>
              <a:rPr lang="en"/>
              <a:t>n</a:t>
            </a:r>
            <a:r>
              <a:rPr lang="en"/>
              <a:t>g”)</a:t>
            </a:r>
            <a:endParaRPr/>
          </a:p>
          <a:p>
            <a:pPr indent="0" lvl="0" marL="0" rtl="0" algn="l">
              <a:spcBef>
                <a:spcPts val="1600"/>
              </a:spcBef>
              <a:spcAft>
                <a:spcPts val="0"/>
              </a:spcAft>
              <a:buNone/>
            </a:pPr>
            <a:r>
              <a:rPr lang="en"/>
              <a:t>Distribution:</a:t>
            </a:r>
            <a:endParaRPr/>
          </a:p>
          <a:p>
            <a:pPr indent="0" lvl="0" marL="0" rtl="0" algn="l">
              <a:spcBef>
                <a:spcPts val="1600"/>
              </a:spcBef>
              <a:spcAft>
                <a:spcPts val="1600"/>
              </a:spcAft>
              <a:buNone/>
            </a:pPr>
            <a:r>
              <a:rPr lang="en"/>
              <a:t>Objective:</a:t>
            </a:r>
            <a:endParaRPr/>
          </a:p>
        </p:txBody>
      </p:sp>
      <p:pic>
        <p:nvPicPr>
          <p:cNvPr id="854" name="Google Shape;854;p83"/>
          <p:cNvPicPr preferRelativeResize="0"/>
          <p:nvPr/>
        </p:nvPicPr>
        <p:blipFill>
          <a:blip r:embed="rId3">
            <a:alphaModFix/>
          </a:blip>
          <a:stretch>
            <a:fillRect/>
          </a:stretch>
        </p:blipFill>
        <p:spPr>
          <a:xfrm>
            <a:off x="2478025" y="2754225"/>
            <a:ext cx="4457700" cy="781050"/>
          </a:xfrm>
          <a:prstGeom prst="rect">
            <a:avLst/>
          </a:prstGeom>
          <a:noFill/>
          <a:ln>
            <a:noFill/>
          </a:ln>
        </p:spPr>
      </p:pic>
      <p:pic>
        <p:nvPicPr>
          <p:cNvPr id="855" name="Google Shape;855;p83"/>
          <p:cNvPicPr preferRelativeResize="0"/>
          <p:nvPr/>
        </p:nvPicPr>
        <p:blipFill>
          <a:blip r:embed="rId4">
            <a:alphaModFix/>
          </a:blip>
          <a:stretch>
            <a:fillRect/>
          </a:stretch>
        </p:blipFill>
        <p:spPr>
          <a:xfrm>
            <a:off x="2553300" y="3592500"/>
            <a:ext cx="4545373" cy="443450"/>
          </a:xfrm>
          <a:prstGeom prst="rect">
            <a:avLst/>
          </a:prstGeom>
          <a:noFill/>
          <a:ln>
            <a:noFill/>
          </a:ln>
        </p:spPr>
      </p:pic>
      <p:pic>
        <p:nvPicPr>
          <p:cNvPr id="856" name="Google Shape;856;p83"/>
          <p:cNvPicPr preferRelativeResize="0"/>
          <p:nvPr/>
        </p:nvPicPr>
        <p:blipFill rotWithShape="1">
          <a:blip r:embed="rId5">
            <a:alphaModFix/>
          </a:blip>
          <a:srcRect b="10096" l="0" r="0" t="0"/>
          <a:stretch/>
        </p:blipFill>
        <p:spPr>
          <a:xfrm>
            <a:off x="50100" y="4093175"/>
            <a:ext cx="8782199" cy="66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
                                        <p:tgtEl>
                                          <p:spTgt spid="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60" name="Shape 860"/>
        <p:cNvGrpSpPr/>
        <p:nvPr/>
      </p:nvGrpSpPr>
      <p:grpSpPr>
        <a:xfrm>
          <a:off x="0" y="0"/>
          <a:ext cx="0" cy="0"/>
          <a:chOff x="0" y="0"/>
          <a:chExt cx="0" cy="0"/>
        </a:xfrm>
      </p:grpSpPr>
      <p:sp>
        <p:nvSpPr>
          <p:cNvPr id="861" name="Google Shape;861;p8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Embeddings as Matrix Factorization</a:t>
            </a:r>
            <a:endParaRPr/>
          </a:p>
        </p:txBody>
      </p:sp>
      <p:sp>
        <p:nvSpPr>
          <p:cNvPr id="862" name="Google Shape;862;p8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Skip-gram with negative sampling (Mikolov 2013; word2vec): assumes a distribution on word-context pairs, and tries to learn </a:t>
            </a:r>
            <a:r>
              <a:rPr b="1" lang="en"/>
              <a:t>low-dimensional word and context representations</a:t>
            </a:r>
            <a:r>
              <a:rPr lang="en"/>
              <a:t> to </a:t>
            </a:r>
            <a:r>
              <a:rPr b="1" lang="en"/>
              <a:t>maximize probability of occurrence of real pairs</a:t>
            </a:r>
            <a:r>
              <a:rPr lang="en"/>
              <a:t> (and minimize probability of occurrence of bad pairs, hence “negative sampling”)</a:t>
            </a:r>
            <a:endParaRPr/>
          </a:p>
          <a:p>
            <a:pPr indent="0" lvl="0" marL="0" rtl="0" algn="l">
              <a:spcBef>
                <a:spcPts val="1600"/>
              </a:spcBef>
              <a:spcAft>
                <a:spcPts val="1600"/>
              </a:spcAft>
              <a:buNone/>
            </a:pPr>
            <a:r>
              <a:t/>
            </a:r>
            <a:endParaRPr/>
          </a:p>
        </p:txBody>
      </p:sp>
      <p:pic>
        <p:nvPicPr>
          <p:cNvPr id="863" name="Google Shape;863;p84"/>
          <p:cNvPicPr preferRelativeResize="0"/>
          <p:nvPr/>
        </p:nvPicPr>
        <p:blipFill>
          <a:blip r:embed="rId3">
            <a:alphaModFix/>
          </a:blip>
          <a:stretch>
            <a:fillRect/>
          </a:stretch>
        </p:blipFill>
        <p:spPr>
          <a:xfrm>
            <a:off x="1307775" y="2926575"/>
            <a:ext cx="6376950" cy="622150"/>
          </a:xfrm>
          <a:prstGeom prst="rect">
            <a:avLst/>
          </a:prstGeom>
          <a:noFill/>
          <a:ln>
            <a:noFill/>
          </a:ln>
        </p:spPr>
      </p:pic>
      <p:grpSp>
        <p:nvGrpSpPr>
          <p:cNvPr id="864" name="Google Shape;864;p84"/>
          <p:cNvGrpSpPr/>
          <p:nvPr/>
        </p:nvGrpSpPr>
        <p:grpSpPr>
          <a:xfrm>
            <a:off x="786075" y="3000100"/>
            <a:ext cx="2523600" cy="1072550"/>
            <a:chOff x="786075" y="3000100"/>
            <a:chExt cx="2523600" cy="1072550"/>
          </a:xfrm>
        </p:grpSpPr>
        <p:sp>
          <p:nvSpPr>
            <p:cNvPr id="865" name="Google Shape;865;p84"/>
            <p:cNvSpPr txBox="1"/>
            <p:nvPr/>
          </p:nvSpPr>
          <p:spPr>
            <a:xfrm>
              <a:off x="786075" y="3853650"/>
              <a:ext cx="25236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Maximize probability of real word-context pairs</a:t>
              </a:r>
              <a:endParaRPr/>
            </a:p>
          </p:txBody>
        </p:sp>
        <p:sp>
          <p:nvSpPr>
            <p:cNvPr id="866" name="Google Shape;866;p84"/>
            <p:cNvSpPr/>
            <p:nvPr/>
          </p:nvSpPr>
          <p:spPr>
            <a:xfrm>
              <a:off x="1953875" y="3000100"/>
              <a:ext cx="1139400" cy="4392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7" name="Google Shape;867;p84"/>
            <p:cNvCxnSpPr>
              <a:stCxn id="865" idx="0"/>
              <a:endCxn id="866" idx="2"/>
            </p:cNvCxnSpPr>
            <p:nvPr/>
          </p:nvCxnSpPr>
          <p:spPr>
            <a:xfrm flipH="1" rot="10800000">
              <a:off x="2047875" y="3439350"/>
              <a:ext cx="475800" cy="414300"/>
            </a:xfrm>
            <a:prstGeom prst="straightConnector1">
              <a:avLst/>
            </a:prstGeom>
            <a:noFill/>
            <a:ln cap="flat" cmpd="sng" w="9525">
              <a:solidFill>
                <a:schemeClr val="dk2"/>
              </a:solidFill>
              <a:prstDash val="solid"/>
              <a:round/>
              <a:headEnd len="med" w="med" type="none"/>
              <a:tailEnd len="med" w="med" type="triangle"/>
            </a:ln>
          </p:spPr>
        </p:cxnSp>
      </p:grpSp>
      <p:grpSp>
        <p:nvGrpSpPr>
          <p:cNvPr id="868" name="Google Shape;868;p84"/>
          <p:cNvGrpSpPr/>
          <p:nvPr/>
        </p:nvGrpSpPr>
        <p:grpSpPr>
          <a:xfrm>
            <a:off x="4101675" y="2926575"/>
            <a:ext cx="4222800" cy="1003875"/>
            <a:chOff x="4101675" y="2926575"/>
            <a:chExt cx="4222800" cy="1003875"/>
          </a:xfrm>
        </p:grpSpPr>
        <p:sp>
          <p:nvSpPr>
            <p:cNvPr id="869" name="Google Shape;869;p84"/>
            <p:cNvSpPr txBox="1"/>
            <p:nvPr/>
          </p:nvSpPr>
          <p:spPr>
            <a:xfrm>
              <a:off x="4101675" y="3711450"/>
              <a:ext cx="42228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Minimize probability of “negative” pairs: assume word + random context = negative example</a:t>
              </a:r>
              <a:endParaRPr/>
            </a:p>
          </p:txBody>
        </p:sp>
        <p:sp>
          <p:nvSpPr>
            <p:cNvPr id="870" name="Google Shape;870;p84"/>
            <p:cNvSpPr/>
            <p:nvPr/>
          </p:nvSpPr>
          <p:spPr>
            <a:xfrm>
              <a:off x="5786475" y="2926575"/>
              <a:ext cx="1670400" cy="6222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1" name="Google Shape;871;p84"/>
            <p:cNvCxnSpPr>
              <a:stCxn id="869" idx="0"/>
              <a:endCxn id="870" idx="2"/>
            </p:cNvCxnSpPr>
            <p:nvPr/>
          </p:nvCxnSpPr>
          <p:spPr>
            <a:xfrm flipH="1" rot="10800000">
              <a:off x="6213075" y="3548850"/>
              <a:ext cx="408600" cy="1626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
                                        <p:tgtEl>
                                          <p:spTgt spid="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
                                        <p:tgtEl>
                                          <p:spTgt spid="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75" name="Shape 875"/>
        <p:cNvGrpSpPr/>
        <p:nvPr/>
      </p:nvGrpSpPr>
      <p:grpSpPr>
        <a:xfrm>
          <a:off x="0" y="0"/>
          <a:ext cx="0" cy="0"/>
          <a:chOff x="0" y="0"/>
          <a:chExt cx="0" cy="0"/>
        </a:xfrm>
      </p:grpSpPr>
      <p:sp>
        <p:nvSpPr>
          <p:cNvPr id="876" name="Google Shape;876;p8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Embeddings as Matrix Factorization</a:t>
            </a:r>
            <a:endParaRPr/>
          </a:p>
        </p:txBody>
      </p:sp>
      <p:sp>
        <p:nvSpPr>
          <p:cNvPr id="877" name="Google Shape;877;p8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 word embeddings into matrix W, context into C (Levy, Goldberg 2013). Set:</a:t>
            </a:r>
            <a:endParaRPr/>
          </a:p>
          <a:p>
            <a:pPr indent="0" lvl="0" marL="0" rtl="0" algn="l">
              <a:spcBef>
                <a:spcPts val="1600"/>
              </a:spcBef>
              <a:spcAft>
                <a:spcPts val="1600"/>
              </a:spcAft>
              <a:buNone/>
            </a:pPr>
            <a:r>
              <a:t/>
            </a:r>
            <a:endParaRPr/>
          </a:p>
        </p:txBody>
      </p:sp>
      <p:pic>
        <p:nvPicPr>
          <p:cNvPr id="878" name="Google Shape;878;p85"/>
          <p:cNvPicPr preferRelativeResize="0"/>
          <p:nvPr/>
        </p:nvPicPr>
        <p:blipFill rotWithShape="1">
          <a:blip r:embed="rId3">
            <a:alphaModFix/>
          </a:blip>
          <a:srcRect b="0" l="0" r="0" t="5767"/>
          <a:stretch/>
        </p:blipFill>
        <p:spPr>
          <a:xfrm>
            <a:off x="1656200" y="1713000"/>
            <a:ext cx="5330301" cy="986850"/>
          </a:xfrm>
          <a:prstGeom prst="rect">
            <a:avLst/>
          </a:prstGeom>
          <a:noFill/>
          <a:ln>
            <a:noFill/>
          </a:ln>
        </p:spPr>
      </p:pic>
      <p:grpSp>
        <p:nvGrpSpPr>
          <p:cNvPr id="879" name="Google Shape;879;p85"/>
          <p:cNvGrpSpPr/>
          <p:nvPr/>
        </p:nvGrpSpPr>
        <p:grpSpPr>
          <a:xfrm>
            <a:off x="3936500" y="2633025"/>
            <a:ext cx="3158750" cy="1475225"/>
            <a:chOff x="3936500" y="2633025"/>
            <a:chExt cx="3158750" cy="1475225"/>
          </a:xfrm>
        </p:grpSpPr>
        <p:cxnSp>
          <p:nvCxnSpPr>
            <p:cNvPr id="880" name="Google Shape;880;p85"/>
            <p:cNvCxnSpPr/>
            <p:nvPr/>
          </p:nvCxnSpPr>
          <p:spPr>
            <a:xfrm flipH="1">
              <a:off x="5669500" y="2633025"/>
              <a:ext cx="735900" cy="587100"/>
            </a:xfrm>
            <a:prstGeom prst="straightConnector1">
              <a:avLst/>
            </a:prstGeom>
            <a:noFill/>
            <a:ln cap="flat" cmpd="sng" w="9525">
              <a:solidFill>
                <a:schemeClr val="dk2"/>
              </a:solidFill>
              <a:prstDash val="solid"/>
              <a:round/>
              <a:headEnd len="med" w="med" type="none"/>
              <a:tailEnd len="med" w="med" type="triangle"/>
            </a:ln>
          </p:spPr>
        </p:cxnSp>
        <p:pic>
          <p:nvPicPr>
            <p:cNvPr id="881" name="Google Shape;881;p85"/>
            <p:cNvPicPr preferRelativeResize="0"/>
            <p:nvPr/>
          </p:nvPicPr>
          <p:blipFill rotWithShape="1">
            <a:blip r:embed="rId4">
              <a:alphaModFix/>
            </a:blip>
            <a:srcRect b="5267" l="0" r="0" t="0"/>
            <a:stretch/>
          </p:blipFill>
          <p:spPr>
            <a:xfrm>
              <a:off x="5437900" y="3422450"/>
              <a:ext cx="1657350" cy="685800"/>
            </a:xfrm>
            <a:prstGeom prst="rect">
              <a:avLst/>
            </a:prstGeom>
            <a:noFill/>
            <a:ln>
              <a:noFill/>
            </a:ln>
          </p:spPr>
        </p:pic>
        <p:pic>
          <p:nvPicPr>
            <p:cNvPr id="882" name="Google Shape;882;p85"/>
            <p:cNvPicPr preferRelativeResize="0"/>
            <p:nvPr/>
          </p:nvPicPr>
          <p:blipFill rotWithShape="1">
            <a:blip r:embed="rId5">
              <a:alphaModFix/>
            </a:blip>
            <a:srcRect b="9526" l="0" r="0" t="0"/>
            <a:stretch/>
          </p:blipFill>
          <p:spPr>
            <a:xfrm>
              <a:off x="3936500" y="3384350"/>
              <a:ext cx="1162050" cy="723900"/>
            </a:xfrm>
            <a:prstGeom prst="rect">
              <a:avLst/>
            </a:prstGeom>
            <a:noFill/>
            <a:ln>
              <a:noFill/>
            </a:ln>
          </p:spPr>
        </p:pic>
        <p:pic>
          <p:nvPicPr>
            <p:cNvPr id="883" name="Google Shape;883;p85"/>
            <p:cNvPicPr preferRelativeResize="0"/>
            <p:nvPr/>
          </p:nvPicPr>
          <p:blipFill>
            <a:blip r:embed="rId6">
              <a:alphaModFix/>
            </a:blip>
            <a:stretch>
              <a:fillRect/>
            </a:stretch>
          </p:blipFill>
          <p:spPr>
            <a:xfrm>
              <a:off x="4969125" y="3603063"/>
              <a:ext cx="468782" cy="2864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7" name="Shape 887"/>
        <p:cNvGrpSpPr/>
        <p:nvPr/>
      </p:nvGrpSpPr>
      <p:grpSpPr>
        <a:xfrm>
          <a:off x="0" y="0"/>
          <a:ext cx="0" cy="0"/>
          <a:chOff x="0" y="0"/>
          <a:chExt cx="0" cy="0"/>
        </a:xfrm>
      </p:grpSpPr>
      <p:sp>
        <p:nvSpPr>
          <p:cNvPr id="888" name="Google Shape;888;p8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Embeddings as Matrix Factorization</a:t>
            </a:r>
            <a:endParaRPr/>
          </a:p>
        </p:txBody>
      </p:sp>
      <p:pic>
        <p:nvPicPr>
          <p:cNvPr id="889" name="Google Shape;889;p86"/>
          <p:cNvPicPr preferRelativeResize="0"/>
          <p:nvPr/>
        </p:nvPicPr>
        <p:blipFill rotWithShape="1">
          <a:blip r:embed="rId3">
            <a:alphaModFix/>
          </a:blip>
          <a:srcRect b="5267" l="0" r="0" t="0"/>
          <a:stretch/>
        </p:blipFill>
        <p:spPr>
          <a:xfrm>
            <a:off x="4377675" y="1185325"/>
            <a:ext cx="1657350" cy="685800"/>
          </a:xfrm>
          <a:prstGeom prst="rect">
            <a:avLst/>
          </a:prstGeom>
          <a:noFill/>
          <a:ln>
            <a:noFill/>
          </a:ln>
        </p:spPr>
      </p:pic>
      <p:pic>
        <p:nvPicPr>
          <p:cNvPr id="890" name="Google Shape;890;p86"/>
          <p:cNvPicPr preferRelativeResize="0"/>
          <p:nvPr/>
        </p:nvPicPr>
        <p:blipFill rotWithShape="1">
          <a:blip r:embed="rId4">
            <a:alphaModFix/>
          </a:blip>
          <a:srcRect b="9526" l="0" r="0" t="0"/>
          <a:stretch/>
        </p:blipFill>
        <p:spPr>
          <a:xfrm>
            <a:off x="2876275" y="1147225"/>
            <a:ext cx="1162050" cy="723900"/>
          </a:xfrm>
          <a:prstGeom prst="rect">
            <a:avLst/>
          </a:prstGeom>
          <a:noFill/>
          <a:ln>
            <a:noFill/>
          </a:ln>
        </p:spPr>
      </p:pic>
      <p:pic>
        <p:nvPicPr>
          <p:cNvPr id="891" name="Google Shape;891;p86"/>
          <p:cNvPicPr preferRelativeResize="0"/>
          <p:nvPr/>
        </p:nvPicPr>
        <p:blipFill>
          <a:blip r:embed="rId5">
            <a:alphaModFix/>
          </a:blip>
          <a:stretch>
            <a:fillRect/>
          </a:stretch>
        </p:blipFill>
        <p:spPr>
          <a:xfrm>
            <a:off x="3908900" y="1365938"/>
            <a:ext cx="468782" cy="286475"/>
          </a:xfrm>
          <a:prstGeom prst="rect">
            <a:avLst/>
          </a:prstGeom>
          <a:noFill/>
          <a:ln>
            <a:noFill/>
          </a:ln>
        </p:spPr>
      </p:pic>
      <p:pic>
        <p:nvPicPr>
          <p:cNvPr id="892" name="Google Shape;892;p86"/>
          <p:cNvPicPr preferRelativeResize="0"/>
          <p:nvPr/>
        </p:nvPicPr>
        <p:blipFill>
          <a:blip r:embed="rId6">
            <a:alphaModFix/>
          </a:blip>
          <a:stretch>
            <a:fillRect/>
          </a:stretch>
        </p:blipFill>
        <p:spPr>
          <a:xfrm>
            <a:off x="152400" y="2537125"/>
            <a:ext cx="8839197" cy="1214712"/>
          </a:xfrm>
          <a:prstGeom prst="rect">
            <a:avLst/>
          </a:prstGeom>
          <a:noFill/>
          <a:ln>
            <a:noFill/>
          </a:ln>
        </p:spPr>
      </p:pic>
      <p:sp>
        <p:nvSpPr>
          <p:cNvPr id="893" name="Google Shape;893;p86"/>
          <p:cNvSpPr/>
          <p:nvPr/>
        </p:nvSpPr>
        <p:spPr>
          <a:xfrm>
            <a:off x="4356300" y="1871125"/>
            <a:ext cx="368100" cy="66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86"/>
          <p:cNvGrpSpPr/>
          <p:nvPr/>
        </p:nvGrpSpPr>
        <p:grpSpPr>
          <a:xfrm>
            <a:off x="4950600" y="2640825"/>
            <a:ext cx="2769300" cy="1560600"/>
            <a:chOff x="4950600" y="2640825"/>
            <a:chExt cx="2769300" cy="1560600"/>
          </a:xfrm>
        </p:grpSpPr>
        <p:sp>
          <p:nvSpPr>
            <p:cNvPr id="895" name="Google Shape;895;p86"/>
            <p:cNvSpPr/>
            <p:nvPr/>
          </p:nvSpPr>
          <p:spPr>
            <a:xfrm>
              <a:off x="4950600" y="2640825"/>
              <a:ext cx="2769300" cy="11109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6"/>
            <p:cNvSpPr txBox="1"/>
            <p:nvPr/>
          </p:nvSpPr>
          <p:spPr>
            <a:xfrm>
              <a:off x="5231250" y="3982425"/>
              <a:ext cx="24798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Pointwise mutual information of (w,c)</a:t>
              </a:r>
              <a:endParaRPr/>
            </a:p>
          </p:txBody>
        </p:sp>
        <p:cxnSp>
          <p:nvCxnSpPr>
            <p:cNvPr id="897" name="Google Shape;897;p86"/>
            <p:cNvCxnSpPr/>
            <p:nvPr/>
          </p:nvCxnSpPr>
          <p:spPr>
            <a:xfrm rot="10800000">
              <a:off x="6403200" y="3848100"/>
              <a:ext cx="135900" cy="230700"/>
            </a:xfrm>
            <a:prstGeom prst="straightConnector1">
              <a:avLst/>
            </a:prstGeom>
            <a:noFill/>
            <a:ln cap="flat" cmpd="sng" w="9525">
              <a:solidFill>
                <a:schemeClr val="dk2"/>
              </a:solidFill>
              <a:prstDash val="solid"/>
              <a:round/>
              <a:headEnd len="med" w="med" type="none"/>
              <a:tailEnd len="med" w="med" type="triangle"/>
            </a:ln>
          </p:spPr>
        </p:cxnSp>
      </p:grpSp>
      <p:sp>
        <p:nvSpPr>
          <p:cNvPr id="898" name="Google Shape;898;p86"/>
          <p:cNvSpPr txBox="1"/>
          <p:nvPr/>
        </p:nvSpPr>
        <p:spPr>
          <a:xfrm>
            <a:off x="1015550" y="4078800"/>
            <a:ext cx="24798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D=set of all observed (word, context pairs)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
                                        <p:tgtEl>
                                          <p:spTgt spid="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
                                        <p:tgtEl>
                                          <p:spTgt spid="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02" name="Shape 902"/>
        <p:cNvGrpSpPr/>
        <p:nvPr/>
      </p:nvGrpSpPr>
      <p:grpSpPr>
        <a:xfrm>
          <a:off x="0" y="0"/>
          <a:ext cx="0" cy="0"/>
          <a:chOff x="0" y="0"/>
          <a:chExt cx="0" cy="0"/>
        </a:xfrm>
      </p:grpSpPr>
      <p:sp>
        <p:nvSpPr>
          <p:cNvPr id="903" name="Google Shape;903;p8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Embeddings as Matrix Factorization</a:t>
            </a:r>
            <a:endParaRPr/>
          </a:p>
        </p:txBody>
      </p:sp>
      <p:pic>
        <p:nvPicPr>
          <p:cNvPr id="904" name="Google Shape;904;p87"/>
          <p:cNvPicPr preferRelativeResize="0"/>
          <p:nvPr/>
        </p:nvPicPr>
        <p:blipFill>
          <a:blip r:embed="rId3">
            <a:alphaModFix/>
          </a:blip>
          <a:stretch>
            <a:fillRect/>
          </a:stretch>
        </p:blipFill>
        <p:spPr>
          <a:xfrm>
            <a:off x="1589425" y="2180775"/>
            <a:ext cx="5287661" cy="637275"/>
          </a:xfrm>
          <a:prstGeom prst="rect">
            <a:avLst/>
          </a:prstGeom>
          <a:noFill/>
          <a:ln>
            <a:noFill/>
          </a:ln>
        </p:spPr>
      </p:pic>
      <p:sp>
        <p:nvSpPr>
          <p:cNvPr id="905" name="Google Shape;905;p87"/>
          <p:cNvSpPr txBox="1"/>
          <p:nvPr>
            <p:ph idx="1" type="body"/>
          </p:nvPr>
        </p:nvSpPr>
        <p:spPr>
          <a:xfrm>
            <a:off x="311700" y="11989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 to this matrix proposed by Levy and Goldberg: </a:t>
            </a:r>
            <a:endParaRPr/>
          </a:p>
          <a:p>
            <a:pPr indent="0" lvl="0" marL="0" rtl="0" algn="l">
              <a:spcBef>
                <a:spcPts val="1600"/>
              </a:spcBef>
              <a:spcAft>
                <a:spcPts val="0"/>
              </a:spcAft>
              <a:buNone/>
            </a:pPr>
            <a:r>
              <a:rPr b="1" lang="en"/>
              <a:t>Shifted positive pointwise mutual information (SPPMI) matrix</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rPr lang="en"/>
              <a:t>This is the matrix assumed by Fu et al. for the word embedding fusion task</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09" name="Shape 909"/>
        <p:cNvGrpSpPr/>
        <p:nvPr/>
      </p:nvGrpSpPr>
      <p:grpSpPr>
        <a:xfrm>
          <a:off x="0" y="0"/>
          <a:ext cx="0" cy="0"/>
          <a:chOff x="0" y="0"/>
          <a:chExt cx="0" cy="0"/>
        </a:xfrm>
      </p:grpSpPr>
      <p:sp>
        <p:nvSpPr>
          <p:cNvPr id="910" name="Google Shape;910;p88"/>
          <p:cNvSpPr txBox="1"/>
          <p:nvPr>
            <p:ph type="title"/>
          </p:nvPr>
        </p:nvSpPr>
        <p:spPr>
          <a:xfrm>
            <a:off x="311700" y="16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Factor Larger Matrix</a:t>
            </a:r>
            <a:endParaRPr/>
          </a:p>
        </p:txBody>
      </p:sp>
      <p:sp>
        <p:nvSpPr>
          <p:cNvPr id="911" name="Google Shape;911;p88"/>
          <p:cNvSpPr txBox="1"/>
          <p:nvPr>
            <p:ph idx="1" type="body"/>
          </p:nvPr>
        </p:nvSpPr>
        <p:spPr>
          <a:xfrm>
            <a:off x="373950" y="8984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Goal: find SPPMI matrix for extended vocabulary</a:t>
            </a:r>
            <a:endParaRPr/>
          </a:p>
        </p:txBody>
      </p:sp>
      <p:pic>
        <p:nvPicPr>
          <p:cNvPr id="912" name="Google Shape;912;p88"/>
          <p:cNvPicPr preferRelativeResize="0"/>
          <p:nvPr/>
        </p:nvPicPr>
        <p:blipFill rotWithShape="1">
          <a:blip r:embed="rId3">
            <a:alphaModFix/>
          </a:blip>
          <a:srcRect b="0" l="8037" r="0" t="7235"/>
          <a:stretch/>
        </p:blipFill>
        <p:spPr>
          <a:xfrm>
            <a:off x="2707700" y="1335000"/>
            <a:ext cx="4181800" cy="3354000"/>
          </a:xfrm>
          <a:prstGeom prst="rect">
            <a:avLst/>
          </a:prstGeom>
          <a:noFill/>
          <a:ln>
            <a:noFill/>
          </a:ln>
        </p:spPr>
      </p:pic>
      <p:sp>
        <p:nvSpPr>
          <p:cNvPr id="913" name="Google Shape;913;p88"/>
          <p:cNvSpPr/>
          <p:nvPr/>
        </p:nvSpPr>
        <p:spPr>
          <a:xfrm>
            <a:off x="3187350" y="1738300"/>
            <a:ext cx="2893800" cy="23526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88"/>
          <p:cNvGrpSpPr/>
          <p:nvPr/>
        </p:nvGrpSpPr>
        <p:grpSpPr>
          <a:xfrm>
            <a:off x="4600350" y="434050"/>
            <a:ext cx="4197300" cy="1962400"/>
            <a:chOff x="4600350" y="434050"/>
            <a:chExt cx="4197300" cy="1962400"/>
          </a:xfrm>
        </p:grpSpPr>
        <p:cxnSp>
          <p:nvCxnSpPr>
            <p:cNvPr id="915" name="Google Shape;915;p88"/>
            <p:cNvCxnSpPr/>
            <p:nvPr/>
          </p:nvCxnSpPr>
          <p:spPr>
            <a:xfrm flipH="1" rot="10800000">
              <a:off x="4600350" y="959450"/>
              <a:ext cx="1498500" cy="14370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p88"/>
            <p:cNvSpPr txBox="1"/>
            <p:nvPr/>
          </p:nvSpPr>
          <p:spPr>
            <a:xfrm>
              <a:off x="6098850" y="434050"/>
              <a:ext cx="2698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Assume: have access to this, or something very close to it, from existing word embeddings</a:t>
              </a:r>
              <a:endParaRPr/>
            </a:p>
          </p:txBody>
        </p:sp>
      </p:grpSp>
      <p:sp>
        <p:nvSpPr>
          <p:cNvPr id="917" name="Google Shape;917;p88"/>
          <p:cNvSpPr/>
          <p:nvPr/>
        </p:nvSpPr>
        <p:spPr>
          <a:xfrm>
            <a:off x="3187350" y="4177675"/>
            <a:ext cx="2893800" cy="323700"/>
          </a:xfrm>
          <a:prstGeom prst="rect">
            <a:avLst/>
          </a:prstGeom>
          <a:solidFill>
            <a:srgbClr val="FFFF00">
              <a:alpha val="4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8"/>
          <p:cNvSpPr/>
          <p:nvPr/>
        </p:nvSpPr>
        <p:spPr>
          <a:xfrm>
            <a:off x="6178750" y="1738300"/>
            <a:ext cx="279300" cy="2352600"/>
          </a:xfrm>
          <a:prstGeom prst="rect">
            <a:avLst/>
          </a:prstGeom>
          <a:solidFill>
            <a:srgbClr val="FFFF00">
              <a:alpha val="4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8"/>
          <p:cNvSpPr/>
          <p:nvPr/>
        </p:nvSpPr>
        <p:spPr>
          <a:xfrm>
            <a:off x="6178750" y="4177675"/>
            <a:ext cx="279300" cy="283800"/>
          </a:xfrm>
          <a:prstGeom prst="rect">
            <a:avLst/>
          </a:prstGeom>
          <a:solidFill>
            <a:srgbClr val="FFFF00">
              <a:alpha val="4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88"/>
          <p:cNvGrpSpPr/>
          <p:nvPr/>
        </p:nvGrpSpPr>
        <p:grpSpPr>
          <a:xfrm>
            <a:off x="517125" y="2746925"/>
            <a:ext cx="2698800" cy="464400"/>
            <a:chOff x="517125" y="2746925"/>
            <a:chExt cx="2698800" cy="464400"/>
          </a:xfrm>
        </p:grpSpPr>
        <p:sp>
          <p:nvSpPr>
            <p:cNvPr id="921" name="Google Shape;921;p88"/>
            <p:cNvSpPr txBox="1"/>
            <p:nvPr/>
          </p:nvSpPr>
          <p:spPr>
            <a:xfrm>
              <a:off x="517125" y="2746925"/>
              <a:ext cx="2698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Old, common words</a:t>
              </a:r>
              <a:endParaRPr/>
            </a:p>
          </p:txBody>
        </p:sp>
        <p:cxnSp>
          <p:nvCxnSpPr>
            <p:cNvPr id="922" name="Google Shape;922;p88"/>
            <p:cNvCxnSpPr/>
            <p:nvPr/>
          </p:nvCxnSpPr>
          <p:spPr>
            <a:xfrm>
              <a:off x="2208225" y="2948475"/>
              <a:ext cx="630900" cy="0"/>
            </a:xfrm>
            <a:prstGeom prst="straightConnector1">
              <a:avLst/>
            </a:prstGeom>
            <a:noFill/>
            <a:ln cap="flat" cmpd="sng" w="9525">
              <a:solidFill>
                <a:schemeClr val="dk2"/>
              </a:solidFill>
              <a:prstDash val="solid"/>
              <a:round/>
              <a:headEnd len="med" w="med" type="none"/>
              <a:tailEnd len="med" w="med" type="none"/>
            </a:ln>
          </p:spPr>
        </p:cxnSp>
      </p:grpSp>
      <p:grpSp>
        <p:nvGrpSpPr>
          <p:cNvPr id="923" name="Google Shape;923;p88"/>
          <p:cNvGrpSpPr/>
          <p:nvPr/>
        </p:nvGrpSpPr>
        <p:grpSpPr>
          <a:xfrm>
            <a:off x="517125" y="4091000"/>
            <a:ext cx="2698800" cy="464400"/>
            <a:chOff x="517125" y="4091000"/>
            <a:chExt cx="2698800" cy="464400"/>
          </a:xfrm>
        </p:grpSpPr>
        <p:sp>
          <p:nvSpPr>
            <p:cNvPr id="924" name="Google Shape;924;p88"/>
            <p:cNvSpPr txBox="1"/>
            <p:nvPr/>
          </p:nvSpPr>
          <p:spPr>
            <a:xfrm>
              <a:off x="517125" y="4091000"/>
              <a:ext cx="2698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specialized words</a:t>
              </a:r>
              <a:endParaRPr/>
            </a:p>
          </p:txBody>
        </p:sp>
        <p:cxnSp>
          <p:nvCxnSpPr>
            <p:cNvPr id="925" name="Google Shape;925;p88"/>
            <p:cNvCxnSpPr/>
            <p:nvPr/>
          </p:nvCxnSpPr>
          <p:spPr>
            <a:xfrm>
              <a:off x="2488625" y="4297875"/>
              <a:ext cx="280500" cy="876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
                                        <p:tgtEl>
                                          <p:spTgt spid="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29" name="Shape 929"/>
        <p:cNvGrpSpPr/>
        <p:nvPr/>
      </p:nvGrpSpPr>
      <p:grpSpPr>
        <a:xfrm>
          <a:off x="0" y="0"/>
          <a:ext cx="0" cy="0"/>
          <a:chOff x="0" y="0"/>
          <a:chExt cx="0" cy="0"/>
        </a:xfrm>
      </p:grpSpPr>
      <p:sp>
        <p:nvSpPr>
          <p:cNvPr id="930" name="Google Shape;930;p89"/>
          <p:cNvSpPr txBox="1"/>
          <p:nvPr>
            <p:ph type="title"/>
          </p:nvPr>
        </p:nvSpPr>
        <p:spPr>
          <a:xfrm>
            <a:off x="311700" y="16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Acquiring Full Matrix</a:t>
            </a:r>
            <a:endParaRPr/>
          </a:p>
        </p:txBody>
      </p:sp>
      <p:pic>
        <p:nvPicPr>
          <p:cNvPr id="931" name="Google Shape;931;p89"/>
          <p:cNvPicPr preferRelativeResize="0"/>
          <p:nvPr/>
        </p:nvPicPr>
        <p:blipFill rotWithShape="1">
          <a:blip r:embed="rId3">
            <a:alphaModFix/>
          </a:blip>
          <a:srcRect b="0" l="8037" r="0" t="7235"/>
          <a:stretch/>
        </p:blipFill>
        <p:spPr>
          <a:xfrm>
            <a:off x="2707700" y="1335000"/>
            <a:ext cx="4181800" cy="3354000"/>
          </a:xfrm>
          <a:prstGeom prst="rect">
            <a:avLst/>
          </a:prstGeom>
          <a:noFill/>
          <a:ln>
            <a:noFill/>
          </a:ln>
        </p:spPr>
      </p:pic>
      <p:sp>
        <p:nvSpPr>
          <p:cNvPr id="932" name="Google Shape;932;p89"/>
          <p:cNvSpPr txBox="1"/>
          <p:nvPr/>
        </p:nvSpPr>
        <p:spPr>
          <a:xfrm>
            <a:off x="517125" y="2746925"/>
            <a:ext cx="2698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Old, common words</a:t>
            </a:r>
            <a:endParaRPr/>
          </a:p>
        </p:txBody>
      </p:sp>
      <p:sp>
        <p:nvSpPr>
          <p:cNvPr id="933" name="Google Shape;933;p89"/>
          <p:cNvSpPr txBox="1"/>
          <p:nvPr/>
        </p:nvSpPr>
        <p:spPr>
          <a:xfrm>
            <a:off x="517125" y="4091000"/>
            <a:ext cx="2698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specialized words</a:t>
            </a:r>
            <a:endParaRPr/>
          </a:p>
        </p:txBody>
      </p:sp>
      <p:sp>
        <p:nvSpPr>
          <p:cNvPr id="934" name="Google Shape;934;p89"/>
          <p:cNvSpPr/>
          <p:nvPr/>
        </p:nvSpPr>
        <p:spPr>
          <a:xfrm>
            <a:off x="3187350" y="1738300"/>
            <a:ext cx="2893800" cy="23526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5" name="Google Shape;935;p89"/>
          <p:cNvCxnSpPr/>
          <p:nvPr/>
        </p:nvCxnSpPr>
        <p:spPr>
          <a:xfrm flipH="1" rot="10800000">
            <a:off x="4600350" y="959450"/>
            <a:ext cx="1498500" cy="1437000"/>
          </a:xfrm>
          <a:prstGeom prst="straightConnector1">
            <a:avLst/>
          </a:prstGeom>
          <a:noFill/>
          <a:ln cap="flat" cmpd="sng" w="9525">
            <a:solidFill>
              <a:schemeClr val="dk2"/>
            </a:solidFill>
            <a:prstDash val="solid"/>
            <a:round/>
            <a:headEnd len="med" w="med" type="none"/>
            <a:tailEnd len="med" w="med" type="triangle"/>
          </a:ln>
        </p:spPr>
      </p:cxnSp>
      <p:sp>
        <p:nvSpPr>
          <p:cNvPr id="936" name="Google Shape;936;p89"/>
          <p:cNvSpPr txBox="1"/>
          <p:nvPr/>
        </p:nvSpPr>
        <p:spPr>
          <a:xfrm>
            <a:off x="6098850" y="434050"/>
            <a:ext cx="2698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Assume: have access to this, or something very close to it, from existing word embeddings</a:t>
            </a:r>
            <a:endParaRPr/>
          </a:p>
        </p:txBody>
      </p:sp>
      <p:sp>
        <p:nvSpPr>
          <p:cNvPr id="937" name="Google Shape;937;p89"/>
          <p:cNvSpPr/>
          <p:nvPr/>
        </p:nvSpPr>
        <p:spPr>
          <a:xfrm>
            <a:off x="3187350" y="4177675"/>
            <a:ext cx="2893800" cy="323700"/>
          </a:xfrm>
          <a:prstGeom prst="rect">
            <a:avLst/>
          </a:prstGeom>
          <a:solidFill>
            <a:srgbClr val="FFFF00">
              <a:alpha val="4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9"/>
          <p:cNvSpPr/>
          <p:nvPr/>
        </p:nvSpPr>
        <p:spPr>
          <a:xfrm>
            <a:off x="6178750" y="1738300"/>
            <a:ext cx="279300" cy="2352600"/>
          </a:xfrm>
          <a:prstGeom prst="rect">
            <a:avLst/>
          </a:prstGeom>
          <a:solidFill>
            <a:srgbClr val="FFFF00">
              <a:alpha val="4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9"/>
          <p:cNvSpPr/>
          <p:nvPr/>
        </p:nvSpPr>
        <p:spPr>
          <a:xfrm>
            <a:off x="6178750" y="4177675"/>
            <a:ext cx="279300" cy="283800"/>
          </a:xfrm>
          <a:prstGeom prst="rect">
            <a:avLst/>
          </a:prstGeom>
          <a:solidFill>
            <a:srgbClr val="FFFF00">
              <a:alpha val="4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 name="Google Shape;940;p89"/>
          <p:cNvCxnSpPr/>
          <p:nvPr/>
        </p:nvCxnSpPr>
        <p:spPr>
          <a:xfrm>
            <a:off x="2208225" y="2948475"/>
            <a:ext cx="630900" cy="0"/>
          </a:xfrm>
          <a:prstGeom prst="straightConnector1">
            <a:avLst/>
          </a:prstGeom>
          <a:noFill/>
          <a:ln cap="flat" cmpd="sng" w="9525">
            <a:solidFill>
              <a:schemeClr val="dk2"/>
            </a:solidFill>
            <a:prstDash val="solid"/>
            <a:round/>
            <a:headEnd len="med" w="med" type="none"/>
            <a:tailEnd len="med" w="med" type="none"/>
          </a:ln>
        </p:spPr>
      </p:cxnSp>
      <p:cxnSp>
        <p:nvCxnSpPr>
          <p:cNvPr id="941" name="Google Shape;941;p89"/>
          <p:cNvCxnSpPr/>
          <p:nvPr/>
        </p:nvCxnSpPr>
        <p:spPr>
          <a:xfrm>
            <a:off x="2488625" y="4297875"/>
            <a:ext cx="280500" cy="87600"/>
          </a:xfrm>
          <a:prstGeom prst="straightConnector1">
            <a:avLst/>
          </a:prstGeom>
          <a:noFill/>
          <a:ln cap="flat" cmpd="sng" w="9525">
            <a:solidFill>
              <a:schemeClr val="dk2"/>
            </a:solidFill>
            <a:prstDash val="solid"/>
            <a:round/>
            <a:headEnd len="med" w="med" type="none"/>
            <a:tailEnd len="med" w="med" type="none"/>
          </a:ln>
        </p:spPr>
      </p:cxnSp>
      <p:sp>
        <p:nvSpPr>
          <p:cNvPr id="942" name="Google Shape;942;p89"/>
          <p:cNvSpPr txBox="1"/>
          <p:nvPr/>
        </p:nvSpPr>
        <p:spPr>
          <a:xfrm>
            <a:off x="6650750" y="2110450"/>
            <a:ext cx="2299200" cy="12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 Approximate x’ using word frequencies in new corpus, interpolating with exponential model for words that are not present</a:t>
            </a:r>
            <a:endParaRPr/>
          </a:p>
        </p:txBody>
      </p:sp>
      <p:sp>
        <p:nvSpPr>
          <p:cNvPr id="943" name="Google Shape;943;p89"/>
          <p:cNvSpPr txBox="1"/>
          <p:nvPr/>
        </p:nvSpPr>
        <p:spPr>
          <a:xfrm>
            <a:off x="3187350" y="4492550"/>
            <a:ext cx="2893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 Similar for estimating y’</a:t>
            </a:r>
            <a:endParaRPr/>
          </a:p>
        </p:txBody>
      </p:sp>
      <p:sp>
        <p:nvSpPr>
          <p:cNvPr id="944" name="Google Shape;944;p89"/>
          <p:cNvSpPr txBox="1"/>
          <p:nvPr/>
        </p:nvSpPr>
        <p:spPr>
          <a:xfrm>
            <a:off x="6499375" y="4338275"/>
            <a:ext cx="2644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 Compute z’ directly from new corpus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
                                        <p:tgtEl>
                                          <p:spTgt spid="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48" name="Shape 948"/>
        <p:cNvGrpSpPr/>
        <p:nvPr/>
      </p:nvGrpSpPr>
      <p:grpSpPr>
        <a:xfrm>
          <a:off x="0" y="0"/>
          <a:ext cx="0" cy="0"/>
          <a:chOff x="0" y="0"/>
          <a:chExt cx="0" cy="0"/>
        </a:xfrm>
      </p:grpSpPr>
      <p:sp>
        <p:nvSpPr>
          <p:cNvPr id="949" name="Google Shape;949;p90"/>
          <p:cNvSpPr txBox="1"/>
          <p:nvPr>
            <p:ph type="title"/>
          </p:nvPr>
        </p:nvSpPr>
        <p:spPr>
          <a:xfrm>
            <a:off x="311700" y="16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Factoring</a:t>
            </a:r>
            <a:r>
              <a:rPr lang="en"/>
              <a:t> Full Matrix (Efficiently)</a:t>
            </a:r>
            <a:endParaRPr/>
          </a:p>
        </p:txBody>
      </p:sp>
      <p:pic>
        <p:nvPicPr>
          <p:cNvPr id="950" name="Google Shape;950;p90"/>
          <p:cNvPicPr preferRelativeResize="0"/>
          <p:nvPr/>
        </p:nvPicPr>
        <p:blipFill rotWithShape="1">
          <a:blip r:embed="rId3">
            <a:alphaModFix/>
          </a:blip>
          <a:srcRect b="0" l="8037" r="0" t="7235"/>
          <a:stretch/>
        </p:blipFill>
        <p:spPr>
          <a:xfrm>
            <a:off x="2707700" y="1335000"/>
            <a:ext cx="4181800" cy="3354000"/>
          </a:xfrm>
          <a:prstGeom prst="rect">
            <a:avLst/>
          </a:prstGeom>
          <a:noFill/>
          <a:ln>
            <a:noFill/>
          </a:ln>
        </p:spPr>
      </p:pic>
      <p:sp>
        <p:nvSpPr>
          <p:cNvPr id="951" name="Google Shape;951;p90"/>
          <p:cNvSpPr txBox="1"/>
          <p:nvPr/>
        </p:nvSpPr>
        <p:spPr>
          <a:xfrm>
            <a:off x="517125" y="2746925"/>
            <a:ext cx="2698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Old, common words</a:t>
            </a:r>
            <a:endParaRPr/>
          </a:p>
        </p:txBody>
      </p:sp>
      <p:sp>
        <p:nvSpPr>
          <p:cNvPr id="952" name="Google Shape;952;p90"/>
          <p:cNvSpPr txBox="1"/>
          <p:nvPr/>
        </p:nvSpPr>
        <p:spPr>
          <a:xfrm>
            <a:off x="517125" y="4091000"/>
            <a:ext cx="2698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specialized words</a:t>
            </a:r>
            <a:endParaRPr/>
          </a:p>
        </p:txBody>
      </p:sp>
      <p:sp>
        <p:nvSpPr>
          <p:cNvPr id="953" name="Google Shape;953;p90"/>
          <p:cNvSpPr/>
          <p:nvPr/>
        </p:nvSpPr>
        <p:spPr>
          <a:xfrm>
            <a:off x="3187350" y="1738300"/>
            <a:ext cx="2893800" cy="23526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 name="Google Shape;954;p90"/>
          <p:cNvCxnSpPr/>
          <p:nvPr/>
        </p:nvCxnSpPr>
        <p:spPr>
          <a:xfrm flipH="1" rot="10800000">
            <a:off x="4600350" y="959450"/>
            <a:ext cx="1498500" cy="1437000"/>
          </a:xfrm>
          <a:prstGeom prst="straightConnector1">
            <a:avLst/>
          </a:prstGeom>
          <a:noFill/>
          <a:ln cap="flat" cmpd="sng" w="9525">
            <a:solidFill>
              <a:schemeClr val="dk2"/>
            </a:solidFill>
            <a:prstDash val="solid"/>
            <a:round/>
            <a:headEnd len="med" w="med" type="none"/>
            <a:tailEnd len="med" w="med" type="triangle"/>
          </a:ln>
        </p:spPr>
      </p:cxnSp>
      <p:sp>
        <p:nvSpPr>
          <p:cNvPr id="955" name="Google Shape;955;p90"/>
          <p:cNvSpPr txBox="1"/>
          <p:nvPr/>
        </p:nvSpPr>
        <p:spPr>
          <a:xfrm>
            <a:off x="6098850" y="434050"/>
            <a:ext cx="26988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Given access to original factorization in terms of W and C, compute SVD of mxm block</a:t>
            </a:r>
            <a:endParaRPr/>
          </a:p>
        </p:txBody>
      </p:sp>
      <p:sp>
        <p:nvSpPr>
          <p:cNvPr id="956" name="Google Shape;956;p90"/>
          <p:cNvSpPr/>
          <p:nvPr/>
        </p:nvSpPr>
        <p:spPr>
          <a:xfrm>
            <a:off x="3187350" y="4177675"/>
            <a:ext cx="2893800" cy="323700"/>
          </a:xfrm>
          <a:prstGeom prst="rect">
            <a:avLst/>
          </a:prstGeom>
          <a:solidFill>
            <a:srgbClr val="FFFF00">
              <a:alpha val="4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0"/>
          <p:cNvSpPr/>
          <p:nvPr/>
        </p:nvSpPr>
        <p:spPr>
          <a:xfrm>
            <a:off x="6178750" y="1738300"/>
            <a:ext cx="279300" cy="2352600"/>
          </a:xfrm>
          <a:prstGeom prst="rect">
            <a:avLst/>
          </a:prstGeom>
          <a:solidFill>
            <a:srgbClr val="FFFF00">
              <a:alpha val="4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0"/>
          <p:cNvSpPr/>
          <p:nvPr/>
        </p:nvSpPr>
        <p:spPr>
          <a:xfrm>
            <a:off x="6178750" y="4177675"/>
            <a:ext cx="279300" cy="283800"/>
          </a:xfrm>
          <a:prstGeom prst="rect">
            <a:avLst/>
          </a:prstGeom>
          <a:solidFill>
            <a:srgbClr val="FFFF00">
              <a:alpha val="4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9" name="Google Shape;959;p90"/>
          <p:cNvCxnSpPr/>
          <p:nvPr/>
        </p:nvCxnSpPr>
        <p:spPr>
          <a:xfrm>
            <a:off x="2208225" y="2948475"/>
            <a:ext cx="630900" cy="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90"/>
          <p:cNvCxnSpPr/>
          <p:nvPr/>
        </p:nvCxnSpPr>
        <p:spPr>
          <a:xfrm>
            <a:off x="2488625" y="4297875"/>
            <a:ext cx="280500" cy="87600"/>
          </a:xfrm>
          <a:prstGeom prst="straightConnector1">
            <a:avLst/>
          </a:prstGeom>
          <a:noFill/>
          <a:ln cap="flat" cmpd="sng" w="9525">
            <a:solidFill>
              <a:schemeClr val="dk2"/>
            </a:solidFill>
            <a:prstDash val="solid"/>
            <a:round/>
            <a:headEnd len="med" w="med" type="none"/>
            <a:tailEnd len="med" w="med" type="none"/>
          </a:ln>
        </p:spPr>
      </p:cxnSp>
      <p:sp>
        <p:nvSpPr>
          <p:cNvPr id="961" name="Google Shape;961;p90"/>
          <p:cNvSpPr txBox="1"/>
          <p:nvPr/>
        </p:nvSpPr>
        <p:spPr>
          <a:xfrm>
            <a:off x="6650750" y="2110450"/>
            <a:ext cx="2299200" cy="12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 Use online SVD to obtain SVD of complete matrix, adding in block x’ and then block [y’ z’]</a:t>
            </a:r>
            <a:endParaRPr/>
          </a:p>
        </p:txBody>
      </p:sp>
      <p:sp>
        <p:nvSpPr>
          <p:cNvPr id="962" name="Google Shape;962;p90"/>
          <p:cNvSpPr txBox="1"/>
          <p:nvPr/>
        </p:nvSpPr>
        <p:spPr>
          <a:xfrm>
            <a:off x="6735950" y="3679275"/>
            <a:ext cx="2096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 Easily factor into word and context embeddings using full SVD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
                                        <p:tgtEl>
                                          <p:spTgt spid="9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66" name="Shape 966"/>
        <p:cNvGrpSpPr/>
        <p:nvPr/>
      </p:nvGrpSpPr>
      <p:grpSpPr>
        <a:xfrm>
          <a:off x="0" y="0"/>
          <a:ext cx="0" cy="0"/>
          <a:chOff x="0" y="0"/>
          <a:chExt cx="0" cy="0"/>
        </a:xfrm>
      </p:grpSpPr>
      <p:sp>
        <p:nvSpPr>
          <p:cNvPr id="967" name="Google Shape;967;p91"/>
          <p:cNvSpPr txBox="1"/>
          <p:nvPr>
            <p:ph type="title"/>
          </p:nvPr>
        </p:nvSpPr>
        <p:spPr>
          <a:xfrm>
            <a:off x="311700" y="16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Factorization → SVD</a:t>
            </a:r>
            <a:endParaRPr/>
          </a:p>
        </p:txBody>
      </p:sp>
      <p:pic>
        <p:nvPicPr>
          <p:cNvPr id="968" name="Google Shape;968;p91"/>
          <p:cNvPicPr preferRelativeResize="0"/>
          <p:nvPr/>
        </p:nvPicPr>
        <p:blipFill rotWithShape="1">
          <a:blip r:embed="rId3">
            <a:alphaModFix/>
          </a:blip>
          <a:srcRect b="0" l="0" r="0" t="1739"/>
          <a:stretch/>
        </p:blipFill>
        <p:spPr>
          <a:xfrm>
            <a:off x="2036325" y="959775"/>
            <a:ext cx="4784676" cy="3777201"/>
          </a:xfrm>
          <a:prstGeom prst="rect">
            <a:avLst/>
          </a:prstGeom>
          <a:noFill/>
          <a:ln>
            <a:noFill/>
          </a:ln>
        </p:spPr>
      </p:pic>
      <p:sp>
        <p:nvSpPr>
          <p:cNvPr id="969" name="Google Shape;969;p91"/>
          <p:cNvSpPr/>
          <p:nvPr/>
        </p:nvSpPr>
        <p:spPr>
          <a:xfrm>
            <a:off x="5713175" y="4438075"/>
            <a:ext cx="1401900" cy="38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Singular Value Decomposition</a:t>
            </a:r>
            <a:endParaRPr/>
          </a:p>
        </p:txBody>
      </p:sp>
      <p:pic>
        <p:nvPicPr>
          <p:cNvPr id="116" name="Google Shape;116;p20"/>
          <p:cNvPicPr preferRelativeResize="0"/>
          <p:nvPr/>
        </p:nvPicPr>
        <p:blipFill>
          <a:blip r:embed="rId3">
            <a:alphaModFix/>
          </a:blip>
          <a:stretch>
            <a:fillRect/>
          </a:stretch>
        </p:blipFill>
        <p:spPr>
          <a:xfrm>
            <a:off x="3485100" y="1147225"/>
            <a:ext cx="2044800" cy="360838"/>
          </a:xfrm>
          <a:prstGeom prst="rect">
            <a:avLst/>
          </a:prstGeom>
          <a:noFill/>
          <a:ln>
            <a:noFill/>
          </a:ln>
        </p:spPr>
      </p:pic>
      <p:grpSp>
        <p:nvGrpSpPr>
          <p:cNvPr id="117" name="Google Shape;117;p20"/>
          <p:cNvGrpSpPr/>
          <p:nvPr/>
        </p:nvGrpSpPr>
        <p:grpSpPr>
          <a:xfrm>
            <a:off x="1132850" y="1811475"/>
            <a:ext cx="6878300" cy="1887900"/>
            <a:chOff x="1132850" y="1811475"/>
            <a:chExt cx="6878300" cy="1887900"/>
          </a:xfrm>
        </p:grpSpPr>
        <p:sp>
          <p:nvSpPr>
            <p:cNvPr id="118" name="Google Shape;118;p20"/>
            <p:cNvSpPr/>
            <p:nvPr/>
          </p:nvSpPr>
          <p:spPr>
            <a:xfrm>
              <a:off x="1132850" y="1811475"/>
              <a:ext cx="2173800" cy="188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3485100" y="1811475"/>
              <a:ext cx="2173800" cy="188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5837350" y="1811475"/>
              <a:ext cx="2173800" cy="188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nvSpPr>
          <p:spPr>
            <a:xfrm>
              <a:off x="3612725" y="321982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122" name="Google Shape;122;p20"/>
            <p:cNvSpPr txBox="1"/>
            <p:nvPr/>
          </p:nvSpPr>
          <p:spPr>
            <a:xfrm>
              <a:off x="5204075" y="19128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pic>
          <p:nvPicPr>
            <p:cNvPr id="123" name="Google Shape;123;p20"/>
            <p:cNvPicPr preferRelativeResize="0"/>
            <p:nvPr/>
          </p:nvPicPr>
          <p:blipFill>
            <a:blip r:embed="rId4">
              <a:alphaModFix/>
            </a:blip>
            <a:stretch>
              <a:fillRect/>
            </a:stretch>
          </p:blipFill>
          <p:spPr>
            <a:xfrm>
              <a:off x="3612725" y="1912875"/>
              <a:ext cx="234725" cy="162500"/>
            </a:xfrm>
            <a:prstGeom prst="rect">
              <a:avLst/>
            </a:prstGeom>
            <a:noFill/>
            <a:ln>
              <a:noFill/>
            </a:ln>
          </p:spPr>
        </p:pic>
        <p:pic>
          <p:nvPicPr>
            <p:cNvPr id="124" name="Google Shape;124;p20"/>
            <p:cNvPicPr preferRelativeResize="0"/>
            <p:nvPr/>
          </p:nvPicPr>
          <p:blipFill>
            <a:blip r:embed="rId5">
              <a:alphaModFix/>
            </a:blip>
            <a:stretch>
              <a:fillRect/>
            </a:stretch>
          </p:blipFill>
          <p:spPr>
            <a:xfrm>
              <a:off x="3949625" y="2145425"/>
              <a:ext cx="234725" cy="156483"/>
            </a:xfrm>
            <a:prstGeom prst="rect">
              <a:avLst/>
            </a:prstGeom>
            <a:noFill/>
            <a:ln>
              <a:noFill/>
            </a:ln>
          </p:spPr>
        </p:pic>
        <p:sp>
          <p:nvSpPr>
            <p:cNvPr id="125" name="Google Shape;125;p20"/>
            <p:cNvSpPr txBox="1"/>
            <p:nvPr/>
          </p:nvSpPr>
          <p:spPr>
            <a:xfrm>
              <a:off x="4158900" y="214542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
          <p:nvSpPr>
            <p:cNvPr id="126" name="Google Shape;126;p20"/>
            <p:cNvSpPr txBox="1"/>
            <p:nvPr/>
          </p:nvSpPr>
          <p:spPr>
            <a:xfrm>
              <a:off x="4403550" y="241935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
          <p:nvSpPr>
            <p:cNvPr id="127" name="Google Shape;127;p20"/>
            <p:cNvSpPr txBox="1"/>
            <p:nvPr/>
          </p:nvSpPr>
          <p:spPr>
            <a:xfrm>
              <a:off x="4740450" y="268642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pic>
          <p:nvPicPr>
            <p:cNvPr id="128" name="Google Shape;128;p20"/>
            <p:cNvPicPr preferRelativeResize="0"/>
            <p:nvPr/>
          </p:nvPicPr>
          <p:blipFill>
            <a:blip r:embed="rId6">
              <a:alphaModFix/>
            </a:blip>
            <a:stretch>
              <a:fillRect/>
            </a:stretch>
          </p:blipFill>
          <p:spPr>
            <a:xfrm>
              <a:off x="5122425" y="3296025"/>
              <a:ext cx="288900" cy="162500"/>
            </a:xfrm>
            <a:prstGeom prst="rect">
              <a:avLst/>
            </a:prstGeom>
            <a:noFill/>
            <a:ln>
              <a:noFill/>
            </a:ln>
          </p:spPr>
        </p:pic>
        <p:cxnSp>
          <p:nvCxnSpPr>
            <p:cNvPr id="129" name="Google Shape;129;p20"/>
            <p:cNvCxnSpPr/>
            <p:nvPr/>
          </p:nvCxnSpPr>
          <p:spPr>
            <a:xfrm>
              <a:off x="1562825" y="1912875"/>
              <a:ext cx="8700" cy="16641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20"/>
            <p:cNvCxnSpPr/>
            <p:nvPr/>
          </p:nvCxnSpPr>
          <p:spPr>
            <a:xfrm>
              <a:off x="2860863" y="1912875"/>
              <a:ext cx="8700" cy="166410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20"/>
            <p:cNvCxnSpPr/>
            <p:nvPr/>
          </p:nvCxnSpPr>
          <p:spPr>
            <a:xfrm>
              <a:off x="5990575" y="2250325"/>
              <a:ext cx="1928700" cy="1020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20"/>
            <p:cNvCxnSpPr/>
            <p:nvPr/>
          </p:nvCxnSpPr>
          <p:spPr>
            <a:xfrm>
              <a:off x="5990825" y="3219825"/>
              <a:ext cx="1928700" cy="10200"/>
            </a:xfrm>
            <a:prstGeom prst="straightConnector1">
              <a:avLst/>
            </a:prstGeom>
            <a:noFill/>
            <a:ln cap="flat" cmpd="sng" w="9525">
              <a:solidFill>
                <a:schemeClr val="dk2"/>
              </a:solidFill>
              <a:prstDash val="solid"/>
              <a:round/>
              <a:headEnd len="med" w="med" type="none"/>
              <a:tailEnd len="med" w="med" type="none"/>
            </a:ln>
          </p:spPr>
        </p:cxnSp>
        <p:pic>
          <p:nvPicPr>
            <p:cNvPr id="133" name="Google Shape;133;p20"/>
            <p:cNvPicPr preferRelativeResize="0"/>
            <p:nvPr/>
          </p:nvPicPr>
          <p:blipFill>
            <a:blip r:embed="rId7">
              <a:alphaModFix/>
            </a:blip>
            <a:stretch>
              <a:fillRect/>
            </a:stretch>
          </p:blipFill>
          <p:spPr>
            <a:xfrm>
              <a:off x="1256125" y="2592524"/>
              <a:ext cx="144386" cy="304800"/>
            </a:xfrm>
            <a:prstGeom prst="rect">
              <a:avLst/>
            </a:prstGeom>
            <a:noFill/>
            <a:ln>
              <a:noFill/>
            </a:ln>
          </p:spPr>
        </p:pic>
        <p:pic>
          <p:nvPicPr>
            <p:cNvPr id="134" name="Google Shape;134;p20"/>
            <p:cNvPicPr preferRelativeResize="0"/>
            <p:nvPr/>
          </p:nvPicPr>
          <p:blipFill>
            <a:blip r:embed="rId8">
              <a:alphaModFix/>
            </a:blip>
            <a:stretch>
              <a:fillRect/>
            </a:stretch>
          </p:blipFill>
          <p:spPr>
            <a:xfrm>
              <a:off x="2989500" y="2633675"/>
              <a:ext cx="176467" cy="304800"/>
            </a:xfrm>
            <a:prstGeom prst="rect">
              <a:avLst/>
            </a:prstGeom>
            <a:noFill/>
            <a:ln>
              <a:noFill/>
            </a:ln>
          </p:spPr>
        </p:pic>
        <p:pic>
          <p:nvPicPr>
            <p:cNvPr id="135" name="Google Shape;135;p20"/>
            <p:cNvPicPr preferRelativeResize="0"/>
            <p:nvPr/>
          </p:nvPicPr>
          <p:blipFill>
            <a:blip r:embed="rId9">
              <a:alphaModFix/>
            </a:blip>
            <a:stretch>
              <a:fillRect/>
            </a:stretch>
          </p:blipFill>
          <p:spPr>
            <a:xfrm>
              <a:off x="6755275" y="1871950"/>
              <a:ext cx="288900" cy="231120"/>
            </a:xfrm>
            <a:prstGeom prst="rect">
              <a:avLst/>
            </a:prstGeom>
            <a:noFill/>
            <a:ln>
              <a:noFill/>
            </a:ln>
          </p:spPr>
        </p:pic>
        <p:pic>
          <p:nvPicPr>
            <p:cNvPr id="136" name="Google Shape;136;p20"/>
            <p:cNvPicPr preferRelativeResize="0"/>
            <p:nvPr/>
          </p:nvPicPr>
          <p:blipFill>
            <a:blip r:embed="rId10">
              <a:alphaModFix/>
            </a:blip>
            <a:stretch>
              <a:fillRect/>
            </a:stretch>
          </p:blipFill>
          <p:spPr>
            <a:xfrm>
              <a:off x="6770250" y="3377275"/>
              <a:ext cx="288900" cy="220114"/>
            </a:xfrm>
            <a:prstGeom prst="rect">
              <a:avLst/>
            </a:prstGeom>
            <a:noFill/>
            <a:ln>
              <a:noFill/>
            </a:ln>
          </p:spPr>
        </p:pic>
        <p:sp>
          <p:nvSpPr>
            <p:cNvPr id="137" name="Google Shape;137;p20"/>
            <p:cNvSpPr txBox="1"/>
            <p:nvPr/>
          </p:nvSpPr>
          <p:spPr>
            <a:xfrm>
              <a:off x="1933850" y="2592525"/>
              <a:ext cx="1017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 . .</a:t>
              </a:r>
              <a:endParaRPr sz="2000"/>
            </a:p>
          </p:txBody>
        </p:sp>
        <p:sp>
          <p:nvSpPr>
            <p:cNvPr id="138" name="Google Shape;138;p20"/>
            <p:cNvSpPr txBox="1"/>
            <p:nvPr/>
          </p:nvSpPr>
          <p:spPr>
            <a:xfrm>
              <a:off x="6755275" y="2109850"/>
              <a:ext cx="1017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 </a:t>
              </a:r>
              <a:endParaRPr sz="2000"/>
            </a:p>
            <a:p>
              <a:pPr indent="0" lvl="0" marL="0" rtl="0" algn="l">
                <a:spcBef>
                  <a:spcPts val="0"/>
                </a:spcBef>
                <a:spcAft>
                  <a:spcPts val="0"/>
                </a:spcAft>
                <a:buNone/>
              </a:pPr>
              <a:r>
                <a:rPr lang="en" sz="2000"/>
                <a:t>.</a:t>
              </a:r>
              <a:endParaRPr sz="2000"/>
            </a:p>
            <a:p>
              <a:pPr indent="0" lvl="0" marL="0" rtl="0" algn="l">
                <a:spcBef>
                  <a:spcPts val="0"/>
                </a:spcBef>
                <a:spcAft>
                  <a:spcPts val="0"/>
                </a:spcAft>
                <a:buNone/>
              </a:pPr>
              <a:r>
                <a:rPr lang="en" sz="2000"/>
                <a:t>.</a:t>
              </a:r>
              <a:endParaRPr sz="2000"/>
            </a:p>
          </p:txBody>
        </p:sp>
      </p:grpSp>
      <p:grpSp>
        <p:nvGrpSpPr>
          <p:cNvPr id="139" name="Google Shape;139;p20"/>
          <p:cNvGrpSpPr/>
          <p:nvPr/>
        </p:nvGrpSpPr>
        <p:grpSpPr>
          <a:xfrm>
            <a:off x="1121150" y="3985225"/>
            <a:ext cx="2072725" cy="659828"/>
            <a:chOff x="1121150" y="3985225"/>
            <a:chExt cx="2072725" cy="659828"/>
          </a:xfrm>
        </p:grpSpPr>
        <p:sp>
          <p:nvSpPr>
            <p:cNvPr id="140" name="Google Shape;140;p20"/>
            <p:cNvSpPr txBox="1"/>
            <p:nvPr/>
          </p:nvSpPr>
          <p:spPr>
            <a:xfrm>
              <a:off x="1121150" y="3985225"/>
              <a:ext cx="20448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Left singular vectors</a:t>
              </a:r>
              <a:r>
                <a:rPr lang="en"/>
                <a:t>:</a:t>
              </a:r>
              <a:endParaRPr i="1"/>
            </a:p>
            <a:p>
              <a:pPr indent="0" lvl="0" marL="0" rtl="0" algn="l">
                <a:spcBef>
                  <a:spcPts val="0"/>
                </a:spcBef>
                <a:spcAft>
                  <a:spcPts val="0"/>
                </a:spcAft>
                <a:buNone/>
              </a:pPr>
              <a:r>
                <a:rPr i="1" lang="en"/>
                <a:t>orthonormal eigenvectors of </a:t>
              </a:r>
              <a:endParaRPr i="1"/>
            </a:p>
          </p:txBody>
        </p:sp>
        <p:pic>
          <p:nvPicPr>
            <p:cNvPr id="141" name="Google Shape;141;p20"/>
            <p:cNvPicPr preferRelativeResize="0"/>
            <p:nvPr/>
          </p:nvPicPr>
          <p:blipFill>
            <a:blip r:embed="rId11">
              <a:alphaModFix/>
            </a:blip>
            <a:stretch>
              <a:fillRect/>
            </a:stretch>
          </p:blipFill>
          <p:spPr>
            <a:xfrm>
              <a:off x="2516505" y="4424928"/>
              <a:ext cx="677370" cy="220125"/>
            </a:xfrm>
            <a:prstGeom prst="rect">
              <a:avLst/>
            </a:prstGeom>
            <a:noFill/>
            <a:ln>
              <a:noFill/>
            </a:ln>
          </p:spPr>
        </p:pic>
      </p:grpSp>
      <p:grpSp>
        <p:nvGrpSpPr>
          <p:cNvPr id="142" name="Google Shape;142;p20"/>
          <p:cNvGrpSpPr/>
          <p:nvPr/>
        </p:nvGrpSpPr>
        <p:grpSpPr>
          <a:xfrm>
            <a:off x="5990575" y="3959000"/>
            <a:ext cx="2236200" cy="772825"/>
            <a:chOff x="5990575" y="3959000"/>
            <a:chExt cx="2236200" cy="772825"/>
          </a:xfrm>
        </p:grpSpPr>
        <p:sp>
          <p:nvSpPr>
            <p:cNvPr id="143" name="Google Shape;143;p20"/>
            <p:cNvSpPr txBox="1"/>
            <p:nvPr/>
          </p:nvSpPr>
          <p:spPr>
            <a:xfrm>
              <a:off x="5990575" y="3959000"/>
              <a:ext cx="22362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Right </a:t>
              </a:r>
              <a:r>
                <a:rPr b="1" lang="en"/>
                <a:t>singular vectors</a:t>
              </a:r>
              <a:r>
                <a:rPr lang="en"/>
                <a:t>:</a:t>
              </a:r>
              <a:endParaRPr i="1"/>
            </a:p>
            <a:p>
              <a:pPr indent="0" lvl="0" marL="0" rtl="0" algn="l">
                <a:spcBef>
                  <a:spcPts val="0"/>
                </a:spcBef>
                <a:spcAft>
                  <a:spcPts val="0"/>
                </a:spcAft>
                <a:buNone/>
              </a:pPr>
              <a:r>
                <a:rPr i="1" lang="en"/>
                <a:t>Orthonormal eigenvectors of </a:t>
              </a:r>
              <a:endParaRPr i="1"/>
            </a:p>
          </p:txBody>
        </p:sp>
        <p:pic>
          <p:nvPicPr>
            <p:cNvPr id="144" name="Google Shape;144;p20"/>
            <p:cNvPicPr preferRelativeResize="0"/>
            <p:nvPr/>
          </p:nvPicPr>
          <p:blipFill>
            <a:blip r:embed="rId12">
              <a:alphaModFix/>
            </a:blip>
            <a:stretch>
              <a:fillRect/>
            </a:stretch>
          </p:blipFill>
          <p:spPr>
            <a:xfrm>
              <a:off x="6290600" y="4517045"/>
              <a:ext cx="677375" cy="214780"/>
            </a:xfrm>
            <a:prstGeom prst="rect">
              <a:avLst/>
            </a:prstGeom>
            <a:noFill/>
            <a:ln>
              <a:noFill/>
            </a:ln>
          </p:spPr>
        </p:pic>
      </p:grpSp>
      <p:grpSp>
        <p:nvGrpSpPr>
          <p:cNvPr id="145" name="Google Shape;145;p20"/>
          <p:cNvGrpSpPr/>
          <p:nvPr/>
        </p:nvGrpSpPr>
        <p:grpSpPr>
          <a:xfrm>
            <a:off x="3956625" y="3996275"/>
            <a:ext cx="2044800" cy="955678"/>
            <a:chOff x="3956625" y="3996275"/>
            <a:chExt cx="2044800" cy="955678"/>
          </a:xfrm>
        </p:grpSpPr>
        <p:sp>
          <p:nvSpPr>
            <p:cNvPr id="146" name="Google Shape;146;p20"/>
            <p:cNvSpPr txBox="1"/>
            <p:nvPr/>
          </p:nvSpPr>
          <p:spPr>
            <a:xfrm>
              <a:off x="3956625" y="3996275"/>
              <a:ext cx="20448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b="1" lang="en"/>
                <a:t>ingular values</a:t>
              </a:r>
              <a:r>
                <a:rPr lang="en"/>
                <a:t>:</a:t>
              </a:r>
              <a:endParaRPr i="1"/>
            </a:p>
            <a:p>
              <a:pPr indent="0" lvl="0" marL="0" rtl="0" algn="l">
                <a:spcBef>
                  <a:spcPts val="0"/>
                </a:spcBef>
                <a:spcAft>
                  <a:spcPts val="0"/>
                </a:spcAft>
                <a:buNone/>
              </a:pPr>
              <a:r>
                <a:rPr i="1" lang="en"/>
                <a:t>Square root of non-zero eigenvalues of </a:t>
              </a:r>
              <a:endParaRPr i="1"/>
            </a:p>
          </p:txBody>
        </p:sp>
        <p:pic>
          <p:nvPicPr>
            <p:cNvPr id="147" name="Google Shape;147;p20"/>
            <p:cNvPicPr preferRelativeResize="0"/>
            <p:nvPr/>
          </p:nvPicPr>
          <p:blipFill>
            <a:blip r:embed="rId11">
              <a:alphaModFix/>
            </a:blip>
            <a:stretch>
              <a:fillRect/>
            </a:stretch>
          </p:blipFill>
          <p:spPr>
            <a:xfrm>
              <a:off x="4291055" y="4731828"/>
              <a:ext cx="677370" cy="2201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73" name="Shape 973"/>
        <p:cNvGrpSpPr/>
        <p:nvPr/>
      </p:nvGrpSpPr>
      <p:grpSpPr>
        <a:xfrm>
          <a:off x="0" y="0"/>
          <a:ext cx="0" cy="0"/>
          <a:chOff x="0" y="0"/>
          <a:chExt cx="0" cy="0"/>
        </a:xfrm>
      </p:grpSpPr>
      <p:sp>
        <p:nvSpPr>
          <p:cNvPr id="974" name="Google Shape;974;p92"/>
          <p:cNvSpPr txBox="1"/>
          <p:nvPr>
            <p:ph type="title"/>
          </p:nvPr>
        </p:nvSpPr>
        <p:spPr>
          <a:xfrm>
            <a:off x="311700" y="16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Online SVD</a:t>
            </a:r>
            <a:endParaRPr/>
          </a:p>
        </p:txBody>
      </p:sp>
      <p:sp>
        <p:nvSpPr>
          <p:cNvPr id="975" name="Google Shape;975;p92"/>
          <p:cNvSpPr txBox="1"/>
          <p:nvPr>
            <p:ph idx="1" type="body"/>
          </p:nvPr>
        </p:nvSpPr>
        <p:spPr>
          <a:xfrm>
            <a:off x="311700" y="9948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Given SVD of small matrix, compute SVD when you add new columns</a:t>
            </a:r>
            <a:endParaRPr/>
          </a:p>
          <a:p>
            <a:pPr indent="-342900" lvl="0" marL="457200" rtl="0" algn="l">
              <a:spcBef>
                <a:spcPts val="0"/>
              </a:spcBef>
              <a:spcAft>
                <a:spcPts val="0"/>
              </a:spcAft>
              <a:buSzPts val="1800"/>
              <a:buChar char="●"/>
            </a:pPr>
            <a:r>
              <a:rPr lang="en"/>
              <a:t>Complexity O(nd</a:t>
            </a:r>
            <a:r>
              <a:rPr baseline="30000" lang="en"/>
              <a:t>2</a:t>
            </a:r>
            <a:r>
              <a:rPr lang="en"/>
              <a:t>)</a:t>
            </a:r>
            <a:endParaRPr/>
          </a:p>
        </p:txBody>
      </p:sp>
      <p:pic>
        <p:nvPicPr>
          <p:cNvPr id="976" name="Google Shape;976;p92"/>
          <p:cNvPicPr preferRelativeResize="0"/>
          <p:nvPr/>
        </p:nvPicPr>
        <p:blipFill rotWithShape="1">
          <a:blip r:embed="rId3">
            <a:alphaModFix/>
          </a:blip>
          <a:srcRect b="2200" l="0" r="0" t="0"/>
          <a:stretch/>
        </p:blipFill>
        <p:spPr>
          <a:xfrm>
            <a:off x="5292575" y="1574075"/>
            <a:ext cx="3288300" cy="3198350"/>
          </a:xfrm>
          <a:prstGeom prst="rect">
            <a:avLst/>
          </a:prstGeom>
          <a:noFill/>
          <a:ln>
            <a:noFill/>
          </a:ln>
        </p:spPr>
      </p:pic>
      <p:sp>
        <p:nvSpPr>
          <p:cNvPr id="977" name="Google Shape;977;p92"/>
          <p:cNvSpPr/>
          <p:nvPr/>
        </p:nvSpPr>
        <p:spPr>
          <a:xfrm>
            <a:off x="311700" y="2269500"/>
            <a:ext cx="1332000" cy="107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2"/>
          <p:cNvSpPr/>
          <p:nvPr/>
        </p:nvSpPr>
        <p:spPr>
          <a:xfrm>
            <a:off x="2090450" y="2593700"/>
            <a:ext cx="7887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2"/>
          <p:cNvSpPr/>
          <p:nvPr/>
        </p:nvSpPr>
        <p:spPr>
          <a:xfrm>
            <a:off x="3013950" y="2269500"/>
            <a:ext cx="1906800" cy="107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2"/>
          <p:cNvSpPr/>
          <p:nvPr/>
        </p:nvSpPr>
        <p:spPr>
          <a:xfrm>
            <a:off x="4105800" y="2304550"/>
            <a:ext cx="744900" cy="1007700"/>
          </a:xfrm>
          <a:prstGeom prst="rect">
            <a:avLst/>
          </a:prstGeom>
          <a:solidFill>
            <a:srgbClr val="CCA677">
              <a:alpha val="519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92"/>
          <p:cNvPicPr preferRelativeResize="0"/>
          <p:nvPr/>
        </p:nvPicPr>
        <p:blipFill rotWithShape="1">
          <a:blip r:embed="rId4">
            <a:alphaModFix/>
          </a:blip>
          <a:srcRect b="0" l="42971" r="0" t="0"/>
          <a:stretch/>
        </p:blipFill>
        <p:spPr>
          <a:xfrm>
            <a:off x="390550" y="3517550"/>
            <a:ext cx="1166125" cy="360850"/>
          </a:xfrm>
          <a:prstGeom prst="rect">
            <a:avLst/>
          </a:prstGeom>
          <a:noFill/>
          <a:ln>
            <a:noFill/>
          </a:ln>
        </p:spPr>
      </p:pic>
      <p:sp>
        <p:nvSpPr>
          <p:cNvPr id="982" name="Google Shape;982;p92"/>
          <p:cNvSpPr txBox="1"/>
          <p:nvPr/>
        </p:nvSpPr>
        <p:spPr>
          <a:xfrm>
            <a:off x="3877975" y="3505225"/>
            <a:ext cx="648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
                                        <p:tgtEl>
                                          <p:spTgt spid="9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86" name="Shape 986"/>
        <p:cNvGrpSpPr/>
        <p:nvPr/>
      </p:nvGrpSpPr>
      <p:grpSpPr>
        <a:xfrm>
          <a:off x="0" y="0"/>
          <a:ext cx="0" cy="0"/>
          <a:chOff x="0" y="0"/>
          <a:chExt cx="0" cy="0"/>
        </a:xfrm>
      </p:grpSpPr>
      <p:sp>
        <p:nvSpPr>
          <p:cNvPr id="987" name="Google Shape;987;p93"/>
          <p:cNvSpPr txBox="1"/>
          <p:nvPr>
            <p:ph type="title"/>
          </p:nvPr>
        </p:nvSpPr>
        <p:spPr>
          <a:xfrm>
            <a:off x="311700" y="16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Complete Algorithm</a:t>
            </a:r>
            <a:endParaRPr/>
          </a:p>
        </p:txBody>
      </p:sp>
      <p:pic>
        <p:nvPicPr>
          <p:cNvPr id="988" name="Google Shape;988;p93"/>
          <p:cNvPicPr preferRelativeResize="0"/>
          <p:nvPr/>
        </p:nvPicPr>
        <p:blipFill>
          <a:blip r:embed="rId3">
            <a:alphaModFix/>
          </a:blip>
          <a:stretch>
            <a:fillRect/>
          </a:stretch>
        </p:blipFill>
        <p:spPr>
          <a:xfrm>
            <a:off x="557125" y="889675"/>
            <a:ext cx="3440325" cy="4029800"/>
          </a:xfrm>
          <a:prstGeom prst="rect">
            <a:avLst/>
          </a:prstGeom>
          <a:noFill/>
          <a:ln>
            <a:noFill/>
          </a:ln>
        </p:spPr>
      </p:pic>
      <p:sp>
        <p:nvSpPr>
          <p:cNvPr id="989" name="Google Shape;989;p93"/>
          <p:cNvSpPr/>
          <p:nvPr/>
        </p:nvSpPr>
        <p:spPr>
          <a:xfrm>
            <a:off x="869975" y="2411625"/>
            <a:ext cx="2648400" cy="212700"/>
          </a:xfrm>
          <a:prstGeom prst="rect">
            <a:avLst/>
          </a:prstGeom>
          <a:solidFill>
            <a:srgbClr val="CCA677">
              <a:alpha val="449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3"/>
          <p:cNvSpPr/>
          <p:nvPr/>
        </p:nvSpPr>
        <p:spPr>
          <a:xfrm>
            <a:off x="869963" y="3598300"/>
            <a:ext cx="2648400" cy="212700"/>
          </a:xfrm>
          <a:prstGeom prst="rect">
            <a:avLst/>
          </a:prstGeom>
          <a:solidFill>
            <a:srgbClr val="CCA677">
              <a:alpha val="449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3"/>
          <p:cNvSpPr/>
          <p:nvPr/>
        </p:nvSpPr>
        <p:spPr>
          <a:xfrm>
            <a:off x="869975" y="4272650"/>
            <a:ext cx="1875300" cy="212700"/>
          </a:xfrm>
          <a:prstGeom prst="rect">
            <a:avLst/>
          </a:prstGeom>
          <a:solidFill>
            <a:srgbClr val="CCA677">
              <a:alpha val="449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3"/>
          <p:cNvSpPr txBox="1"/>
          <p:nvPr/>
        </p:nvSpPr>
        <p:spPr>
          <a:xfrm>
            <a:off x="4398050" y="826400"/>
            <a:ext cx="4079100" cy="39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t>Entire problem: computing the SVD of a matrix!</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a:t>(Well, also computing the matrix first.)</a:t>
            </a:r>
            <a:endParaRPr/>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
                                        <p:tgtEl>
                                          <p:spTgt spid="9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xEl>
                                              <p:pRg end="0" st="0"/>
                                            </p:txEl>
                                          </p:spTgt>
                                        </p:tgtEl>
                                        <p:attrNameLst>
                                          <p:attrName>style.visibility</p:attrName>
                                        </p:attrNameLst>
                                      </p:cBhvr>
                                      <p:to>
                                        <p:strVal val="visible"/>
                                      </p:to>
                                    </p:set>
                                    <p:animEffect filter="fade" transition="in">
                                      <p:cBhvr>
                                        <p:cTn dur="1"/>
                                        <p:tgtEl>
                                          <p:spTgt spid="9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xEl>
                                              <p:pRg end="1" st="1"/>
                                            </p:txEl>
                                          </p:spTgt>
                                        </p:tgtEl>
                                        <p:attrNameLst>
                                          <p:attrName>style.visibility</p:attrName>
                                        </p:attrNameLst>
                                      </p:cBhvr>
                                      <p:to>
                                        <p:strVal val="visible"/>
                                      </p:to>
                                    </p:set>
                                    <p:animEffect filter="fade" transition="in">
                                      <p:cBhvr>
                                        <p:cTn dur="1"/>
                                        <p:tgtEl>
                                          <p:spTgt spid="9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xEl>
                                              <p:pRg end="2" st="2"/>
                                            </p:txEl>
                                          </p:spTgt>
                                        </p:tgtEl>
                                        <p:attrNameLst>
                                          <p:attrName>style.visibility</p:attrName>
                                        </p:attrNameLst>
                                      </p:cBhvr>
                                      <p:to>
                                        <p:strVal val="visible"/>
                                      </p:to>
                                    </p:set>
                                    <p:animEffect filter="fade" transition="in">
                                      <p:cBhvr>
                                        <p:cTn dur="1"/>
                                        <p:tgtEl>
                                          <p:spTgt spid="9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xEl>
                                              <p:pRg end="3" st="3"/>
                                            </p:txEl>
                                          </p:spTgt>
                                        </p:tgtEl>
                                        <p:attrNameLst>
                                          <p:attrName>style.visibility</p:attrName>
                                        </p:attrNameLst>
                                      </p:cBhvr>
                                      <p:to>
                                        <p:strVal val="visible"/>
                                      </p:to>
                                    </p:set>
                                    <p:animEffect filter="fade" transition="in">
                                      <p:cBhvr>
                                        <p:cTn dur="1"/>
                                        <p:tgtEl>
                                          <p:spTgt spid="9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xEl>
                                              <p:pRg end="4" st="4"/>
                                            </p:txEl>
                                          </p:spTgt>
                                        </p:tgtEl>
                                        <p:attrNameLst>
                                          <p:attrName>style.visibility</p:attrName>
                                        </p:attrNameLst>
                                      </p:cBhvr>
                                      <p:to>
                                        <p:strVal val="visible"/>
                                      </p:to>
                                    </p:set>
                                    <p:animEffect filter="fade" transition="in">
                                      <p:cBhvr>
                                        <p:cTn dur="1"/>
                                        <p:tgtEl>
                                          <p:spTgt spid="9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xEl>
                                              <p:pRg end="5" st="5"/>
                                            </p:txEl>
                                          </p:spTgt>
                                        </p:tgtEl>
                                        <p:attrNameLst>
                                          <p:attrName>style.visibility</p:attrName>
                                        </p:attrNameLst>
                                      </p:cBhvr>
                                      <p:to>
                                        <p:strVal val="visible"/>
                                      </p:to>
                                    </p:set>
                                    <p:animEffect filter="fade" transition="in">
                                      <p:cBhvr>
                                        <p:cTn dur="1"/>
                                        <p:tgtEl>
                                          <p:spTgt spid="9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96" name="Shape 996"/>
        <p:cNvGrpSpPr/>
        <p:nvPr/>
      </p:nvGrpSpPr>
      <p:grpSpPr>
        <a:xfrm>
          <a:off x="0" y="0"/>
          <a:ext cx="0" cy="0"/>
          <a:chOff x="0" y="0"/>
          <a:chExt cx="0" cy="0"/>
        </a:xfrm>
      </p:grpSpPr>
      <p:sp>
        <p:nvSpPr>
          <p:cNvPr id="997" name="Google Shape;997;p9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Theoretical Guarantees</a:t>
            </a:r>
            <a:endParaRPr/>
          </a:p>
        </p:txBody>
      </p:sp>
      <p:sp>
        <p:nvSpPr>
          <p:cNvPr id="998" name="Google Shape;998;p9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Assumptions</a:t>
            </a:r>
            <a:r>
              <a:rPr lang="en"/>
              <a:t>:</a:t>
            </a:r>
            <a:endParaRPr/>
          </a:p>
          <a:p>
            <a:pPr indent="-342900" lvl="0" marL="457200" rtl="0" algn="l">
              <a:spcBef>
                <a:spcPts val="1600"/>
              </a:spcBef>
              <a:spcAft>
                <a:spcPts val="0"/>
              </a:spcAft>
              <a:buSzPts val="1800"/>
              <a:buChar char="●"/>
            </a:pPr>
            <a:r>
              <a:rPr lang="en"/>
              <a:t>SPPMI matrix is sparse: linear number of nonzero entries (c</a:t>
            </a:r>
            <a:r>
              <a:rPr baseline="-25000" lang="en"/>
              <a:t>1</a:t>
            </a:r>
            <a:r>
              <a:rPr lang="en"/>
              <a:t>m)</a:t>
            </a:r>
            <a:endParaRPr/>
          </a:p>
          <a:p>
            <a:pPr indent="-342900" lvl="0" marL="457200" rtl="0" algn="l">
              <a:spcBef>
                <a:spcPts val="0"/>
              </a:spcBef>
              <a:spcAft>
                <a:spcPts val="0"/>
              </a:spcAft>
              <a:buSzPts val="1800"/>
              <a:buChar char="●"/>
            </a:pPr>
            <a:r>
              <a:rPr lang="en"/>
              <a:t>Word and context co-appear &lt; c</a:t>
            </a:r>
            <a:r>
              <a:rPr baseline="-25000" lang="en"/>
              <a:t>2</a:t>
            </a:r>
            <a:r>
              <a:rPr lang="en"/>
              <a:t> times</a:t>
            </a:r>
            <a:endParaRPr/>
          </a:p>
          <a:p>
            <a:pPr indent="-342900" lvl="0" marL="457200" rtl="0" algn="l">
              <a:spcBef>
                <a:spcPts val="0"/>
              </a:spcBef>
              <a:spcAft>
                <a:spcPts val="0"/>
              </a:spcAft>
              <a:buSzPts val="1800"/>
              <a:buChar char="●"/>
            </a:pPr>
            <a:r>
              <a:rPr lang="en"/>
              <a:t>Min. diagonal entry in SPPMI matrix is at least c</a:t>
            </a:r>
            <a:r>
              <a:rPr baseline="-25000" lang="en"/>
              <a:t>3</a:t>
            </a:r>
            <a:r>
              <a:rPr lang="en"/>
              <a:t>sqrt(m)</a:t>
            </a:r>
            <a:endParaRPr/>
          </a:p>
        </p:txBody>
      </p:sp>
      <p:pic>
        <p:nvPicPr>
          <p:cNvPr id="999" name="Google Shape;999;p94"/>
          <p:cNvPicPr preferRelativeResize="0"/>
          <p:nvPr/>
        </p:nvPicPr>
        <p:blipFill>
          <a:blip r:embed="rId3">
            <a:alphaModFix/>
          </a:blip>
          <a:stretch>
            <a:fillRect/>
          </a:stretch>
        </p:blipFill>
        <p:spPr>
          <a:xfrm>
            <a:off x="1516000" y="2881575"/>
            <a:ext cx="6421375" cy="1762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3" name="Shape 1003"/>
        <p:cNvGrpSpPr/>
        <p:nvPr/>
      </p:nvGrpSpPr>
      <p:grpSpPr>
        <a:xfrm>
          <a:off x="0" y="0"/>
          <a:ext cx="0" cy="0"/>
          <a:chOff x="0" y="0"/>
          <a:chExt cx="0" cy="0"/>
        </a:xfrm>
      </p:grpSpPr>
      <p:sp>
        <p:nvSpPr>
          <p:cNvPr id="1004" name="Google Shape;1004;p9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Empirical Tests</a:t>
            </a:r>
            <a:endParaRPr/>
          </a:p>
        </p:txBody>
      </p:sp>
      <p:sp>
        <p:nvSpPr>
          <p:cNvPr id="1005" name="Google Shape;1005;p9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on pre-trained word embeddings based on English Wikipedia (</a:t>
            </a:r>
            <a:r>
              <a:rPr lang="en" sz="900">
                <a:latin typeface="Arial"/>
                <a:ea typeface="Arial"/>
                <a:cs typeface="Arial"/>
                <a:sym typeface="Arial"/>
              </a:rPr>
              <a:t>http://u.cs.biu.ac.il/~yogo/data/ syntemb/bow5.words.bz</a:t>
            </a:r>
            <a:r>
              <a:rPr lang="en" sz="900">
                <a:latin typeface="Arial"/>
                <a:ea typeface="Arial"/>
                <a:cs typeface="Arial"/>
                <a:sym typeface="Arial"/>
              </a:rPr>
              <a:t>2</a:t>
            </a:r>
            <a:r>
              <a:rPr lang="en"/>
              <a:t>)</a:t>
            </a:r>
            <a:endParaRPr/>
          </a:p>
          <a:p>
            <a:pPr indent="0" lvl="0" marL="0" rtl="0" algn="l">
              <a:spcBef>
                <a:spcPts val="1600"/>
              </a:spcBef>
              <a:spcAft>
                <a:spcPts val="0"/>
              </a:spcAft>
              <a:buNone/>
            </a:pPr>
            <a:r>
              <a:rPr lang="en"/>
              <a:t>Small, domain-specific corpora: NIPS abstracts 2014-2016 (981 new words) and articles from “Economy News” (868 new words)</a:t>
            </a:r>
            <a:endParaRPr/>
          </a:p>
          <a:p>
            <a:pPr indent="0" lvl="0" marL="0" rtl="0" algn="l">
              <a:spcBef>
                <a:spcPts val="1600"/>
              </a:spcBef>
              <a:spcAft>
                <a:spcPts val="0"/>
              </a:spcAft>
              <a:buNone/>
            </a:pPr>
            <a:r>
              <a:rPr b="1" lang="en"/>
              <a:t>Timing</a:t>
            </a:r>
            <a:r>
              <a:rPr lang="en"/>
              <a:t>: 1 minute to generate word embeddings for 1,000 words into pre-trained set of 180,000 embeddings</a:t>
            </a:r>
            <a:endParaRPr/>
          </a:p>
          <a:p>
            <a:pPr indent="0" lvl="0" marL="0" rtl="0" algn="l">
              <a:spcBef>
                <a:spcPts val="160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9" name="Shape 1009"/>
        <p:cNvGrpSpPr/>
        <p:nvPr/>
      </p:nvGrpSpPr>
      <p:grpSpPr>
        <a:xfrm>
          <a:off x="0" y="0"/>
          <a:ext cx="0" cy="0"/>
          <a:chOff x="0" y="0"/>
          <a:chExt cx="0" cy="0"/>
        </a:xfrm>
      </p:grpSpPr>
      <p:sp>
        <p:nvSpPr>
          <p:cNvPr id="1010" name="Google Shape;1010;p9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Baselines</a:t>
            </a:r>
            <a:endParaRPr/>
          </a:p>
        </p:txBody>
      </p:sp>
      <p:sp>
        <p:nvSpPr>
          <p:cNvPr id="1011" name="Google Shape;1011;p9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Fix Old, Update New (FOUN):</a:t>
            </a:r>
            <a:r>
              <a:rPr lang="en"/>
              <a:t> fix the old word/context vectors, and only update new words. Use SGD to minimize word2vec objective</a:t>
            </a:r>
            <a:endParaRPr/>
          </a:p>
          <a:p>
            <a:pPr indent="0" lvl="0" marL="0" rtl="0" algn="l">
              <a:spcBef>
                <a:spcPts val="1600"/>
              </a:spcBef>
              <a:spcAft>
                <a:spcPts val="1600"/>
              </a:spcAft>
              <a:buNone/>
            </a:pPr>
            <a:r>
              <a:rPr b="1" lang="en"/>
              <a:t>FOUN + annealing</a:t>
            </a:r>
            <a:r>
              <a:rPr lang="en"/>
              <a:t>: As above, but add Gaussian noise to gradient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15" name="Shape 1015"/>
        <p:cNvGrpSpPr/>
        <p:nvPr/>
      </p:nvGrpSpPr>
      <p:grpSpPr>
        <a:xfrm>
          <a:off x="0" y="0"/>
          <a:ext cx="0" cy="0"/>
          <a:chOff x="0" y="0"/>
          <a:chExt cx="0" cy="0"/>
        </a:xfrm>
      </p:grpSpPr>
      <p:sp>
        <p:nvSpPr>
          <p:cNvPr id="1016" name="Google Shape;1016;p9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Semantics (Qualitative)</a:t>
            </a:r>
            <a:endParaRPr/>
          </a:p>
        </p:txBody>
      </p:sp>
      <p:pic>
        <p:nvPicPr>
          <p:cNvPr id="1017" name="Google Shape;1017;p97"/>
          <p:cNvPicPr preferRelativeResize="0"/>
          <p:nvPr/>
        </p:nvPicPr>
        <p:blipFill>
          <a:blip r:embed="rId3">
            <a:alphaModFix/>
          </a:blip>
          <a:stretch>
            <a:fillRect/>
          </a:stretch>
        </p:blipFill>
        <p:spPr>
          <a:xfrm>
            <a:off x="591125" y="1183900"/>
            <a:ext cx="7961750" cy="34366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21" name="Shape 1021"/>
        <p:cNvGrpSpPr/>
        <p:nvPr/>
      </p:nvGrpSpPr>
      <p:grpSpPr>
        <a:xfrm>
          <a:off x="0" y="0"/>
          <a:ext cx="0" cy="0"/>
          <a:chOff x="0" y="0"/>
          <a:chExt cx="0" cy="0"/>
        </a:xfrm>
      </p:grpSpPr>
      <p:sp>
        <p:nvSpPr>
          <p:cNvPr id="1022" name="Google Shape;1022;p9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Word Similarity</a:t>
            </a:r>
            <a:endParaRPr/>
          </a:p>
        </p:txBody>
      </p:sp>
      <p:pic>
        <p:nvPicPr>
          <p:cNvPr id="1023" name="Google Shape;1023;p98"/>
          <p:cNvPicPr preferRelativeResize="0"/>
          <p:nvPr/>
        </p:nvPicPr>
        <p:blipFill>
          <a:blip r:embed="rId3">
            <a:alphaModFix/>
          </a:blip>
          <a:stretch>
            <a:fillRect/>
          </a:stretch>
        </p:blipFill>
        <p:spPr>
          <a:xfrm>
            <a:off x="152400" y="1299625"/>
            <a:ext cx="8839196" cy="258761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27" name="Shape 1027"/>
        <p:cNvGrpSpPr/>
        <p:nvPr/>
      </p:nvGrpSpPr>
      <p:grpSpPr>
        <a:xfrm>
          <a:off x="0" y="0"/>
          <a:ext cx="0" cy="0"/>
          <a:chOff x="0" y="0"/>
          <a:chExt cx="0" cy="0"/>
        </a:xfrm>
      </p:grpSpPr>
      <p:sp>
        <p:nvSpPr>
          <p:cNvPr id="1028" name="Google Shape;1028;p9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Word Analogy</a:t>
            </a:r>
            <a:endParaRPr/>
          </a:p>
        </p:txBody>
      </p:sp>
      <p:pic>
        <p:nvPicPr>
          <p:cNvPr id="1029" name="Google Shape;1029;p99"/>
          <p:cNvPicPr preferRelativeResize="0"/>
          <p:nvPr/>
        </p:nvPicPr>
        <p:blipFill>
          <a:blip r:embed="rId3">
            <a:alphaModFix/>
          </a:blip>
          <a:stretch>
            <a:fillRect/>
          </a:stretch>
        </p:blipFill>
        <p:spPr>
          <a:xfrm>
            <a:off x="152400" y="1299625"/>
            <a:ext cx="8839198" cy="278541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33" name="Shape 1033"/>
        <p:cNvGrpSpPr/>
        <p:nvPr/>
      </p:nvGrpSpPr>
      <p:grpSpPr>
        <a:xfrm>
          <a:off x="0" y="0"/>
          <a:ext cx="0" cy="0"/>
          <a:chOff x="0" y="0"/>
          <a:chExt cx="0" cy="0"/>
        </a:xfrm>
      </p:grpSpPr>
      <p:sp>
        <p:nvSpPr>
          <p:cNvPr id="1034" name="Google Shape;1034;p10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Word Analogy</a:t>
            </a:r>
            <a:endParaRPr/>
          </a:p>
        </p:txBody>
      </p:sp>
      <p:pic>
        <p:nvPicPr>
          <p:cNvPr id="1035" name="Google Shape;1035;p100"/>
          <p:cNvPicPr preferRelativeResize="0"/>
          <p:nvPr/>
        </p:nvPicPr>
        <p:blipFill>
          <a:blip r:embed="rId3">
            <a:alphaModFix/>
          </a:blip>
          <a:stretch>
            <a:fillRect/>
          </a:stretch>
        </p:blipFill>
        <p:spPr>
          <a:xfrm>
            <a:off x="494125" y="1147225"/>
            <a:ext cx="7737181" cy="369147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39" name="Shape 1039"/>
        <p:cNvGrpSpPr/>
        <p:nvPr/>
      </p:nvGrpSpPr>
      <p:grpSpPr>
        <a:xfrm>
          <a:off x="0" y="0"/>
          <a:ext cx="0" cy="0"/>
          <a:chOff x="0" y="0"/>
          <a:chExt cx="0" cy="0"/>
        </a:xfrm>
      </p:grpSpPr>
      <p:sp>
        <p:nvSpPr>
          <p:cNvPr id="1040" name="Google Shape;1040;p10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Paper Summary</a:t>
            </a:r>
            <a:endParaRPr/>
          </a:p>
        </p:txBody>
      </p:sp>
      <p:sp>
        <p:nvSpPr>
          <p:cNvPr id="1041" name="Google Shape;1041;p10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A parameter-free algorithm for incorporating new words into an existing set of word embeddings</a:t>
            </a:r>
            <a:endParaRPr i="1"/>
          </a:p>
          <a:p>
            <a:pPr indent="-342900" lvl="0" marL="457200" rtl="0" algn="l">
              <a:spcBef>
                <a:spcPts val="1600"/>
              </a:spcBef>
              <a:spcAft>
                <a:spcPts val="0"/>
              </a:spcAft>
              <a:buSzPts val="1800"/>
              <a:buChar char="●"/>
            </a:pPr>
            <a:r>
              <a:rPr lang="en"/>
              <a:t>Consider word embeddings as the result of a matrix factorization of pointwise mutual information matrix</a:t>
            </a:r>
            <a:endParaRPr/>
          </a:p>
          <a:p>
            <a:pPr indent="-342900" lvl="0" marL="457200" rtl="0" algn="l">
              <a:spcBef>
                <a:spcPts val="0"/>
              </a:spcBef>
              <a:spcAft>
                <a:spcPts val="0"/>
              </a:spcAft>
              <a:buSzPts val="1800"/>
              <a:buChar char="●"/>
            </a:pPr>
            <a:r>
              <a:rPr lang="en"/>
              <a:t>Finding embeddings for new words becomes an online SVD problem</a:t>
            </a:r>
            <a:endParaRPr/>
          </a:p>
          <a:p>
            <a:pPr indent="-342900" lvl="0" marL="457200" rtl="0" algn="l">
              <a:spcBef>
                <a:spcPts val="0"/>
              </a:spcBef>
              <a:spcAft>
                <a:spcPts val="0"/>
              </a:spcAft>
              <a:buSzPts val="1800"/>
              <a:buChar char="●"/>
            </a:pPr>
            <a:r>
              <a:rPr lang="en"/>
              <a:t>Method is parameter-free and fast; performance on word similarity and analogy tasks is respectable, compared to baselines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SVD Application: Best Rank-r Approximation</a:t>
            </a:r>
            <a:endParaRPr/>
          </a:p>
        </p:txBody>
      </p:sp>
      <p:sp>
        <p:nvSpPr>
          <p:cNvPr id="153" name="Google Shape;153;p21"/>
          <p:cNvSpPr/>
          <p:nvPr/>
        </p:nvSpPr>
        <p:spPr>
          <a:xfrm>
            <a:off x="1685038" y="1811475"/>
            <a:ext cx="1621500" cy="18879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3607650" y="1811475"/>
            <a:ext cx="1928700" cy="16023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5837350" y="1811475"/>
            <a:ext cx="2173800" cy="1456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txBox="1"/>
          <p:nvPr/>
        </p:nvSpPr>
        <p:spPr>
          <a:xfrm>
            <a:off x="3735275" y="291502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sp>
        <p:nvSpPr>
          <p:cNvPr id="157" name="Google Shape;157;p21"/>
          <p:cNvSpPr txBox="1"/>
          <p:nvPr/>
        </p:nvSpPr>
        <p:spPr>
          <a:xfrm>
            <a:off x="5174225" y="191287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0</a:t>
            </a:r>
            <a:endParaRPr sz="2000"/>
          </a:p>
        </p:txBody>
      </p:sp>
      <p:pic>
        <p:nvPicPr>
          <p:cNvPr id="158" name="Google Shape;158;p21"/>
          <p:cNvPicPr preferRelativeResize="0"/>
          <p:nvPr/>
        </p:nvPicPr>
        <p:blipFill>
          <a:blip r:embed="rId3">
            <a:alphaModFix/>
          </a:blip>
          <a:stretch>
            <a:fillRect/>
          </a:stretch>
        </p:blipFill>
        <p:spPr>
          <a:xfrm>
            <a:off x="3735275" y="1912875"/>
            <a:ext cx="234725" cy="162500"/>
          </a:xfrm>
          <a:prstGeom prst="rect">
            <a:avLst/>
          </a:prstGeom>
          <a:noFill/>
          <a:ln>
            <a:noFill/>
          </a:ln>
        </p:spPr>
      </p:pic>
      <p:pic>
        <p:nvPicPr>
          <p:cNvPr id="159" name="Google Shape;159;p21"/>
          <p:cNvPicPr preferRelativeResize="0"/>
          <p:nvPr/>
        </p:nvPicPr>
        <p:blipFill>
          <a:blip r:embed="rId4">
            <a:alphaModFix/>
          </a:blip>
          <a:stretch>
            <a:fillRect/>
          </a:stretch>
        </p:blipFill>
        <p:spPr>
          <a:xfrm>
            <a:off x="4072175" y="2145425"/>
            <a:ext cx="234725" cy="156483"/>
          </a:xfrm>
          <a:prstGeom prst="rect">
            <a:avLst/>
          </a:prstGeom>
          <a:noFill/>
          <a:ln>
            <a:noFill/>
          </a:ln>
        </p:spPr>
      </p:pic>
      <p:sp>
        <p:nvSpPr>
          <p:cNvPr id="160" name="Google Shape;160;p21"/>
          <p:cNvSpPr txBox="1"/>
          <p:nvPr/>
        </p:nvSpPr>
        <p:spPr>
          <a:xfrm>
            <a:off x="4281450" y="214542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
        <p:nvSpPr>
          <p:cNvPr id="161" name="Google Shape;161;p21"/>
          <p:cNvSpPr txBox="1"/>
          <p:nvPr/>
        </p:nvSpPr>
        <p:spPr>
          <a:xfrm>
            <a:off x="4526100" y="2419350"/>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
        <p:nvSpPr>
          <p:cNvPr id="162" name="Google Shape;162;p21"/>
          <p:cNvSpPr txBox="1"/>
          <p:nvPr/>
        </p:nvSpPr>
        <p:spPr>
          <a:xfrm>
            <a:off x="4863000" y="2686425"/>
            <a:ext cx="336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cxnSp>
        <p:nvCxnSpPr>
          <p:cNvPr id="163" name="Google Shape;163;p21"/>
          <p:cNvCxnSpPr/>
          <p:nvPr/>
        </p:nvCxnSpPr>
        <p:spPr>
          <a:xfrm>
            <a:off x="2118675" y="1912875"/>
            <a:ext cx="8700" cy="16641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1"/>
          <p:cNvCxnSpPr/>
          <p:nvPr/>
        </p:nvCxnSpPr>
        <p:spPr>
          <a:xfrm>
            <a:off x="2860863" y="1912875"/>
            <a:ext cx="8700" cy="16641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1"/>
          <p:cNvCxnSpPr/>
          <p:nvPr/>
        </p:nvCxnSpPr>
        <p:spPr>
          <a:xfrm>
            <a:off x="5944450" y="2145425"/>
            <a:ext cx="1928700" cy="102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21"/>
          <p:cNvCxnSpPr/>
          <p:nvPr/>
        </p:nvCxnSpPr>
        <p:spPr>
          <a:xfrm>
            <a:off x="6029325" y="2952263"/>
            <a:ext cx="1928700" cy="10200"/>
          </a:xfrm>
          <a:prstGeom prst="straightConnector1">
            <a:avLst/>
          </a:prstGeom>
          <a:noFill/>
          <a:ln cap="flat" cmpd="sng" w="9525">
            <a:solidFill>
              <a:schemeClr val="dk2"/>
            </a:solidFill>
            <a:prstDash val="solid"/>
            <a:round/>
            <a:headEnd len="med" w="med" type="none"/>
            <a:tailEnd len="med" w="med" type="none"/>
          </a:ln>
        </p:spPr>
      </p:cxnSp>
      <p:pic>
        <p:nvPicPr>
          <p:cNvPr id="167" name="Google Shape;167;p21"/>
          <p:cNvPicPr preferRelativeResize="0"/>
          <p:nvPr/>
        </p:nvPicPr>
        <p:blipFill>
          <a:blip r:embed="rId5">
            <a:alphaModFix/>
          </a:blip>
          <a:stretch>
            <a:fillRect/>
          </a:stretch>
        </p:blipFill>
        <p:spPr>
          <a:xfrm>
            <a:off x="1811975" y="2592524"/>
            <a:ext cx="144386" cy="304800"/>
          </a:xfrm>
          <a:prstGeom prst="rect">
            <a:avLst/>
          </a:prstGeom>
          <a:noFill/>
          <a:ln>
            <a:noFill/>
          </a:ln>
        </p:spPr>
      </p:pic>
      <p:pic>
        <p:nvPicPr>
          <p:cNvPr id="168" name="Google Shape;168;p21"/>
          <p:cNvPicPr preferRelativeResize="0"/>
          <p:nvPr/>
        </p:nvPicPr>
        <p:blipFill>
          <a:blip r:embed="rId6">
            <a:alphaModFix/>
          </a:blip>
          <a:stretch>
            <a:fillRect/>
          </a:stretch>
        </p:blipFill>
        <p:spPr>
          <a:xfrm>
            <a:off x="6755275" y="1871950"/>
            <a:ext cx="288900" cy="231120"/>
          </a:xfrm>
          <a:prstGeom prst="rect">
            <a:avLst/>
          </a:prstGeom>
          <a:noFill/>
          <a:ln>
            <a:noFill/>
          </a:ln>
        </p:spPr>
      </p:pic>
      <p:sp>
        <p:nvSpPr>
          <p:cNvPr id="169" name="Google Shape;169;p21"/>
          <p:cNvSpPr txBox="1"/>
          <p:nvPr/>
        </p:nvSpPr>
        <p:spPr>
          <a:xfrm>
            <a:off x="2288750" y="2592525"/>
            <a:ext cx="1017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 . .</a:t>
            </a:r>
            <a:endParaRPr sz="2000"/>
          </a:p>
        </p:txBody>
      </p:sp>
      <p:sp>
        <p:nvSpPr>
          <p:cNvPr id="170" name="Google Shape;170;p21"/>
          <p:cNvSpPr txBox="1"/>
          <p:nvPr/>
        </p:nvSpPr>
        <p:spPr>
          <a:xfrm>
            <a:off x="6714450" y="1897350"/>
            <a:ext cx="1017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 </a:t>
            </a:r>
            <a:endParaRPr sz="2000"/>
          </a:p>
          <a:p>
            <a:pPr indent="0" lvl="0" marL="0" rtl="0" algn="l">
              <a:spcBef>
                <a:spcPts val="0"/>
              </a:spcBef>
              <a:spcAft>
                <a:spcPts val="0"/>
              </a:spcAft>
              <a:buNone/>
            </a:pPr>
            <a:r>
              <a:rPr lang="en" sz="2000"/>
              <a:t>.</a:t>
            </a:r>
            <a:endParaRPr sz="2000"/>
          </a:p>
          <a:p>
            <a:pPr indent="0" lvl="0" marL="0" rtl="0" algn="l">
              <a:spcBef>
                <a:spcPts val="0"/>
              </a:spcBef>
              <a:spcAft>
                <a:spcPts val="0"/>
              </a:spcAft>
              <a:buNone/>
            </a:pPr>
            <a:r>
              <a:rPr lang="en" sz="2000"/>
              <a:t>.</a:t>
            </a:r>
            <a:endParaRPr sz="2000"/>
          </a:p>
        </p:txBody>
      </p:sp>
      <p:sp>
        <p:nvSpPr>
          <p:cNvPr id="171" name="Google Shape;171;p21"/>
          <p:cNvSpPr txBox="1"/>
          <p:nvPr/>
        </p:nvSpPr>
        <p:spPr>
          <a:xfrm>
            <a:off x="1685050" y="3903575"/>
            <a:ext cx="20448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Left singular v</a:t>
            </a:r>
            <a:r>
              <a:rPr lang="en"/>
              <a:t>e</a:t>
            </a:r>
            <a:r>
              <a:rPr lang="en"/>
              <a:t>ctors</a:t>
            </a:r>
            <a:endParaRPr/>
          </a:p>
        </p:txBody>
      </p:sp>
      <p:sp>
        <p:nvSpPr>
          <p:cNvPr id="172" name="Google Shape;172;p21"/>
          <p:cNvSpPr txBox="1"/>
          <p:nvPr/>
        </p:nvSpPr>
        <p:spPr>
          <a:xfrm>
            <a:off x="3729850" y="3903575"/>
            <a:ext cx="20448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Largest singular values</a:t>
            </a:r>
            <a:endParaRPr/>
          </a:p>
        </p:txBody>
      </p:sp>
      <p:sp>
        <p:nvSpPr>
          <p:cNvPr id="173" name="Google Shape;173;p21"/>
          <p:cNvSpPr txBox="1"/>
          <p:nvPr/>
        </p:nvSpPr>
        <p:spPr>
          <a:xfrm>
            <a:off x="5914375" y="3882800"/>
            <a:ext cx="20448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Right singular vectors</a:t>
            </a:r>
            <a:endParaRPr/>
          </a:p>
        </p:txBody>
      </p:sp>
      <p:pic>
        <p:nvPicPr>
          <p:cNvPr id="174" name="Google Shape;174;p21"/>
          <p:cNvPicPr preferRelativeResize="0"/>
          <p:nvPr/>
        </p:nvPicPr>
        <p:blipFill>
          <a:blip r:embed="rId7">
            <a:alphaModFix/>
          </a:blip>
          <a:stretch>
            <a:fillRect/>
          </a:stretch>
        </p:blipFill>
        <p:spPr>
          <a:xfrm>
            <a:off x="5123700" y="3105889"/>
            <a:ext cx="234725" cy="162502"/>
          </a:xfrm>
          <a:prstGeom prst="rect">
            <a:avLst/>
          </a:prstGeom>
          <a:noFill/>
          <a:ln>
            <a:noFill/>
          </a:ln>
        </p:spPr>
      </p:pic>
      <p:pic>
        <p:nvPicPr>
          <p:cNvPr id="175" name="Google Shape;175;p21"/>
          <p:cNvPicPr preferRelativeResize="0"/>
          <p:nvPr/>
        </p:nvPicPr>
        <p:blipFill>
          <a:blip r:embed="rId8">
            <a:alphaModFix/>
          </a:blip>
          <a:stretch>
            <a:fillRect/>
          </a:stretch>
        </p:blipFill>
        <p:spPr>
          <a:xfrm>
            <a:off x="3020875" y="2592525"/>
            <a:ext cx="144375" cy="304792"/>
          </a:xfrm>
          <a:prstGeom prst="rect">
            <a:avLst/>
          </a:prstGeom>
          <a:noFill/>
          <a:ln>
            <a:noFill/>
          </a:ln>
        </p:spPr>
      </p:pic>
      <p:pic>
        <p:nvPicPr>
          <p:cNvPr id="176" name="Google Shape;176;p21"/>
          <p:cNvPicPr preferRelativeResize="0"/>
          <p:nvPr/>
        </p:nvPicPr>
        <p:blipFill>
          <a:blip r:embed="rId9">
            <a:alphaModFix/>
          </a:blip>
          <a:stretch>
            <a:fillRect/>
          </a:stretch>
        </p:blipFill>
        <p:spPr>
          <a:xfrm>
            <a:off x="6755275" y="2991225"/>
            <a:ext cx="288900" cy="231120"/>
          </a:xfrm>
          <a:prstGeom prst="rect">
            <a:avLst/>
          </a:prstGeom>
          <a:noFill/>
          <a:ln>
            <a:noFill/>
          </a:ln>
        </p:spPr>
      </p:pic>
      <p:pic>
        <p:nvPicPr>
          <p:cNvPr id="177" name="Google Shape;177;p21"/>
          <p:cNvPicPr preferRelativeResize="0"/>
          <p:nvPr/>
        </p:nvPicPr>
        <p:blipFill>
          <a:blip r:embed="rId10">
            <a:alphaModFix/>
          </a:blip>
          <a:stretch>
            <a:fillRect/>
          </a:stretch>
        </p:blipFill>
        <p:spPr>
          <a:xfrm>
            <a:off x="3541925" y="1178800"/>
            <a:ext cx="2173800" cy="33615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45" name="Shape 1045"/>
        <p:cNvGrpSpPr/>
        <p:nvPr/>
      </p:nvGrpSpPr>
      <p:grpSpPr>
        <a:xfrm>
          <a:off x="0" y="0"/>
          <a:ext cx="0" cy="0"/>
          <a:chOff x="0" y="0"/>
          <a:chExt cx="0" cy="0"/>
        </a:xfrm>
      </p:grpSpPr>
      <p:sp>
        <p:nvSpPr>
          <p:cNvPr id="1046" name="Google Shape;1046;p10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Criticisms</a:t>
            </a:r>
            <a:endParaRPr/>
          </a:p>
        </p:txBody>
      </p:sp>
      <p:sp>
        <p:nvSpPr>
          <p:cNvPr id="1047" name="Google Shape;1047;p102"/>
          <p:cNvSpPr txBox="1"/>
          <p:nvPr>
            <p:ph idx="1" type="body"/>
          </p:nvPr>
        </p:nvSpPr>
        <p:spPr>
          <a:xfrm>
            <a:off x="311700" y="988650"/>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Only works for word embeddings that came from models that have matrix factorization interpretation, e.g. skipgram</a:t>
            </a:r>
            <a:endParaRPr/>
          </a:p>
          <a:p>
            <a:pPr indent="-342900" lvl="0" marL="457200" rtl="0" algn="l">
              <a:spcBef>
                <a:spcPts val="0"/>
              </a:spcBef>
              <a:spcAft>
                <a:spcPts val="0"/>
              </a:spcAft>
              <a:buSzPts val="1800"/>
              <a:buChar char="●"/>
            </a:pPr>
            <a:r>
              <a:rPr lang="en"/>
              <a:t>Assumes that corpus of new vocabulary is significantly smaller than original corpus: disadvantages having a large specialized corpus</a:t>
            </a:r>
            <a:endParaRPr/>
          </a:p>
          <a:p>
            <a:pPr indent="-342900" lvl="0" marL="457200" rtl="0" algn="l">
              <a:spcBef>
                <a:spcPts val="0"/>
              </a:spcBef>
              <a:spcAft>
                <a:spcPts val="0"/>
              </a:spcAft>
              <a:buSzPts val="1800"/>
              <a:buChar char="●"/>
            </a:pPr>
            <a:r>
              <a:rPr lang="en"/>
              <a:t>Assumes access to W and C matrices, which may not be realistic for existing word embeddings</a:t>
            </a:r>
            <a:endParaRPr i="1"/>
          </a:p>
          <a:p>
            <a:pPr indent="-342900" lvl="0" marL="457200" rtl="0" algn="l">
              <a:spcBef>
                <a:spcPts val="0"/>
              </a:spcBef>
              <a:spcAft>
                <a:spcPts val="0"/>
              </a:spcAft>
              <a:buSzPts val="1800"/>
              <a:buChar char="●"/>
            </a:pPr>
            <a:r>
              <a:rPr lang="en"/>
              <a:t>Some of approximation assumptions unrealistic in computing new SPPMI matrix</a:t>
            </a:r>
            <a:endParaRPr/>
          </a:p>
          <a:p>
            <a:pPr indent="-342900" lvl="0" marL="457200" rtl="0" algn="l">
              <a:spcBef>
                <a:spcPts val="0"/>
              </a:spcBef>
              <a:spcAft>
                <a:spcPts val="0"/>
              </a:spcAft>
              <a:buSzPts val="1800"/>
              <a:buChar char="●"/>
            </a:pPr>
            <a:r>
              <a:rPr lang="en"/>
              <a:t>Theoretical bound on approximation hides some big constants</a:t>
            </a:r>
            <a:endParaRPr/>
          </a:p>
          <a:p>
            <a:pPr indent="-342900" lvl="0" marL="457200" rtl="0" algn="l">
              <a:spcBef>
                <a:spcPts val="0"/>
              </a:spcBef>
              <a:spcAft>
                <a:spcPts val="0"/>
              </a:spcAft>
              <a:buSzPts val="1800"/>
              <a:buChar char="●"/>
            </a:pPr>
            <a:r>
              <a:rPr lang="en"/>
              <a:t>Baselines weak: better to pick a different specialized corpus, and compare to SOTA embeddings on that corpus</a:t>
            </a:r>
            <a:endParaRPr/>
          </a:p>
          <a:p>
            <a:pPr indent="-342900" lvl="0" marL="457200" rtl="0" algn="l">
              <a:spcBef>
                <a:spcPts val="0"/>
              </a:spcBef>
              <a:spcAft>
                <a:spcPts val="0"/>
              </a:spcAft>
              <a:buSzPts val="1800"/>
              <a:buChar char="●"/>
            </a:pPr>
            <a:r>
              <a:rPr lang="en"/>
              <a:t>Testing limited; other downstream NLP tasks to test word embeddings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051" name="Shape 1051"/>
        <p:cNvGrpSpPr/>
        <p:nvPr/>
      </p:nvGrpSpPr>
      <p:grpSpPr>
        <a:xfrm>
          <a:off x="0" y="0"/>
          <a:ext cx="0" cy="0"/>
          <a:chOff x="0" y="0"/>
          <a:chExt cx="0" cy="0"/>
        </a:xfrm>
      </p:grpSpPr>
      <p:sp>
        <p:nvSpPr>
          <p:cNvPr id="1052" name="Google Shape;1052;p10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Questions </a:t>
            </a:r>
            <a:endParaRPr/>
          </a:p>
        </p:txBody>
      </p:sp>
      <p:sp>
        <p:nvSpPr>
          <p:cNvPr id="1053" name="Google Shape;1053;p10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are some applications or specific problems where it might be useful to have context-specific word embeddings?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How about instances where we’d like to re-use an existing, larger body of word embeddings?</a:t>
            </a:r>
            <a:endParaRPr/>
          </a:p>
          <a:p>
            <a:pPr indent="0" lvl="0" marL="457200" rtl="0" algn="l">
              <a:spcBef>
                <a:spcPts val="1600"/>
              </a:spcBef>
              <a:spcAft>
                <a:spcPts val="16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057" name="Shape 1057"/>
        <p:cNvGrpSpPr/>
        <p:nvPr/>
      </p:nvGrpSpPr>
      <p:grpSpPr>
        <a:xfrm>
          <a:off x="0" y="0"/>
          <a:ext cx="0" cy="0"/>
          <a:chOff x="0" y="0"/>
          <a:chExt cx="0" cy="0"/>
        </a:xfrm>
      </p:grpSpPr>
      <p:sp>
        <p:nvSpPr>
          <p:cNvPr id="1058" name="Google Shape;1058;p104"/>
          <p:cNvSpPr txBox="1"/>
          <p:nvPr>
            <p:ph type="ctrTitle"/>
          </p:nvPr>
        </p:nvSpPr>
        <p:spPr>
          <a:xfrm>
            <a:off x="0" y="1906875"/>
            <a:ext cx="91440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Spectral Learning for </a:t>
            </a:r>
            <a:endParaRPr sz="5500"/>
          </a:p>
          <a:p>
            <a:pPr indent="0" lvl="0" marL="0" rtl="0" algn="ctr">
              <a:spcBef>
                <a:spcPts val="0"/>
              </a:spcBef>
              <a:spcAft>
                <a:spcPts val="0"/>
              </a:spcAft>
              <a:buNone/>
            </a:pPr>
            <a:r>
              <a:rPr lang="en" sz="5500"/>
              <a:t>Supervised Topic Models</a:t>
            </a:r>
            <a:endParaRPr sz="5500"/>
          </a:p>
        </p:txBody>
      </p:sp>
      <p:sp>
        <p:nvSpPr>
          <p:cNvPr id="1059" name="Google Shape;1059;p104"/>
          <p:cNvSpPr txBox="1"/>
          <p:nvPr>
            <p:ph idx="1" type="subTitle"/>
          </p:nvPr>
        </p:nvSpPr>
        <p:spPr>
          <a:xfrm>
            <a:off x="2223450" y="3246525"/>
            <a:ext cx="46602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Ren, Wang, Zhu (Tsinghua) IEEE 2017</a:t>
            </a:r>
            <a:endParaRPr i="1"/>
          </a:p>
        </p:txBody>
      </p:sp>
      <p:sp>
        <p:nvSpPr>
          <p:cNvPr id="1060" name="Google Shape;1060;p104"/>
          <p:cNvSpPr txBox="1"/>
          <p:nvPr>
            <p:ph idx="1" type="subTitle"/>
          </p:nvPr>
        </p:nvSpPr>
        <p:spPr>
          <a:xfrm>
            <a:off x="7960800" y="4617900"/>
            <a:ext cx="11832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Paper #3</a:t>
            </a:r>
            <a:endParaRPr/>
          </a:p>
        </p:txBody>
      </p:sp>
      <p:sp>
        <p:nvSpPr>
          <p:cNvPr id="1061" name="Google Shape;1061;p104"/>
          <p:cNvSpPr txBox="1"/>
          <p:nvPr>
            <p:ph idx="1" type="subTitle"/>
          </p:nvPr>
        </p:nvSpPr>
        <p:spPr>
          <a:xfrm>
            <a:off x="0" y="4617900"/>
            <a:ext cx="39258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Spectral Learning for Topic Modeling</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65" name="Shape 1065"/>
        <p:cNvGrpSpPr/>
        <p:nvPr/>
      </p:nvGrpSpPr>
      <p:grpSpPr>
        <a:xfrm>
          <a:off x="0" y="0"/>
          <a:ext cx="0" cy="0"/>
          <a:chOff x="0" y="0"/>
          <a:chExt cx="0" cy="0"/>
        </a:xfrm>
      </p:grpSpPr>
      <p:sp>
        <p:nvSpPr>
          <p:cNvPr id="1066" name="Google Shape;1066;p10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Paper Summary</a:t>
            </a:r>
            <a:endParaRPr/>
          </a:p>
        </p:txBody>
      </p:sp>
      <p:sp>
        <p:nvSpPr>
          <p:cNvPr id="1067" name="Google Shape;1067;p10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Two spectral learning algorithms for supervised Latent Dirichlet Allocation achieve theoretical guarantees and performance comparable to SOTA</a:t>
            </a:r>
            <a:endParaRPr i="1"/>
          </a:p>
          <a:p>
            <a:pPr indent="-342900" lvl="0" marL="457200" rtl="0" algn="l">
              <a:spcBef>
                <a:spcPts val="1600"/>
              </a:spcBef>
              <a:spcAft>
                <a:spcPts val="0"/>
              </a:spcAft>
              <a:buSzPts val="1800"/>
              <a:buChar char="●"/>
            </a:pPr>
            <a:r>
              <a:rPr lang="en"/>
              <a:t>Two-stage algorithm: first find parameters of LDA, then regression model</a:t>
            </a:r>
            <a:endParaRPr/>
          </a:p>
          <a:p>
            <a:pPr indent="-342900" lvl="0" marL="457200" rtl="0" algn="l">
              <a:spcBef>
                <a:spcPts val="0"/>
              </a:spcBef>
              <a:spcAft>
                <a:spcPts val="0"/>
              </a:spcAft>
              <a:buSzPts val="1800"/>
              <a:buChar char="●"/>
            </a:pPr>
            <a:r>
              <a:rPr lang="en"/>
              <a:t>One-stage algorithm: jointly recover topic distribution and regression weights by tensor decomposition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71" name="Shape 1071"/>
        <p:cNvGrpSpPr/>
        <p:nvPr/>
      </p:nvGrpSpPr>
      <p:grpSpPr>
        <a:xfrm>
          <a:off x="0" y="0"/>
          <a:ext cx="0" cy="0"/>
          <a:chOff x="0" y="0"/>
          <a:chExt cx="0" cy="0"/>
        </a:xfrm>
      </p:grpSpPr>
      <p:sp>
        <p:nvSpPr>
          <p:cNvPr id="1072" name="Google Shape;1072;p10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Review: Topic Modeling by LDA</a:t>
            </a:r>
            <a:endParaRPr/>
          </a:p>
        </p:txBody>
      </p:sp>
      <p:pic>
        <p:nvPicPr>
          <p:cNvPr id="1073" name="Google Shape;1073;p106"/>
          <p:cNvPicPr preferRelativeResize="0"/>
          <p:nvPr/>
        </p:nvPicPr>
        <p:blipFill>
          <a:blip r:embed="rId3">
            <a:alphaModFix/>
          </a:blip>
          <a:stretch>
            <a:fillRect/>
          </a:stretch>
        </p:blipFill>
        <p:spPr>
          <a:xfrm>
            <a:off x="2219325" y="1584950"/>
            <a:ext cx="4705350" cy="2324100"/>
          </a:xfrm>
          <a:prstGeom prst="rect">
            <a:avLst/>
          </a:prstGeom>
          <a:noFill/>
          <a:ln>
            <a:noFill/>
          </a:ln>
        </p:spPr>
      </p:pic>
      <p:sp>
        <p:nvSpPr>
          <p:cNvPr id="1074" name="Google Shape;1074;p106"/>
          <p:cNvSpPr txBox="1"/>
          <p:nvPr/>
        </p:nvSpPr>
        <p:spPr>
          <a:xfrm>
            <a:off x="3286000" y="3404100"/>
            <a:ext cx="1121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Per-doc topic distribution</a:t>
            </a:r>
            <a:endParaRPr sz="800"/>
          </a:p>
        </p:txBody>
      </p:sp>
      <p:sp>
        <p:nvSpPr>
          <p:cNvPr id="1075" name="Google Shape;1075;p106"/>
          <p:cNvSpPr txBox="1"/>
          <p:nvPr/>
        </p:nvSpPr>
        <p:spPr>
          <a:xfrm>
            <a:off x="5532600" y="1193450"/>
            <a:ext cx="1121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Per-topic word distribution</a:t>
            </a:r>
            <a:endParaRPr sz="800"/>
          </a:p>
          <a:p>
            <a:pPr indent="0" lvl="0" marL="0" rtl="0" algn="l">
              <a:spcBef>
                <a:spcPts val="0"/>
              </a:spcBef>
              <a:spcAft>
                <a:spcPts val="0"/>
              </a:spcAft>
              <a:buNone/>
            </a:pPr>
            <a:r>
              <a:t/>
            </a:r>
            <a:endParaRPr sz="800"/>
          </a:p>
        </p:txBody>
      </p:sp>
      <p:sp>
        <p:nvSpPr>
          <p:cNvPr id="1076" name="Google Shape;1076;p106"/>
          <p:cNvSpPr txBox="1"/>
          <p:nvPr/>
        </p:nvSpPr>
        <p:spPr>
          <a:xfrm>
            <a:off x="4370650" y="3404100"/>
            <a:ext cx="1121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Topic for particular word</a:t>
            </a:r>
            <a:endParaRPr sz="800"/>
          </a:p>
        </p:txBody>
      </p:sp>
      <p:sp>
        <p:nvSpPr>
          <p:cNvPr id="1077" name="Google Shape;1077;p106"/>
          <p:cNvSpPr txBox="1"/>
          <p:nvPr/>
        </p:nvSpPr>
        <p:spPr>
          <a:xfrm>
            <a:off x="5705975" y="3404100"/>
            <a:ext cx="1121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The word</a:t>
            </a:r>
            <a:endParaRPr sz="800"/>
          </a:p>
        </p:txBody>
      </p:sp>
      <p:sp>
        <p:nvSpPr>
          <p:cNvPr id="1078" name="Google Shape;1078;p106"/>
          <p:cNvSpPr txBox="1"/>
          <p:nvPr/>
        </p:nvSpPr>
        <p:spPr>
          <a:xfrm>
            <a:off x="1983850" y="3404100"/>
            <a:ext cx="1121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(Parameter for Dirichlet)</a:t>
            </a:r>
            <a:endParaRPr sz="800"/>
          </a:p>
        </p:txBody>
      </p:sp>
      <p:sp>
        <p:nvSpPr>
          <p:cNvPr id="1079" name="Google Shape;1079;p106"/>
          <p:cNvSpPr txBox="1"/>
          <p:nvPr/>
        </p:nvSpPr>
        <p:spPr>
          <a:xfrm>
            <a:off x="4523050" y="2118013"/>
            <a:ext cx="1121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(Parameter for Dirichlet)</a:t>
            </a:r>
            <a:endParaRPr sz="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3" name="Shape 1083"/>
        <p:cNvGrpSpPr/>
        <p:nvPr/>
      </p:nvGrpSpPr>
      <p:grpSpPr>
        <a:xfrm>
          <a:off x="0" y="0"/>
          <a:ext cx="0" cy="0"/>
          <a:chOff x="0" y="0"/>
          <a:chExt cx="0" cy="0"/>
        </a:xfrm>
      </p:grpSpPr>
      <p:sp>
        <p:nvSpPr>
          <p:cNvPr id="1084" name="Google Shape;1084;p10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LDA</a:t>
            </a:r>
            <a:endParaRPr/>
          </a:p>
        </p:txBody>
      </p:sp>
      <p:sp>
        <p:nvSpPr>
          <p:cNvPr id="1085" name="Google Shape;1085;p107"/>
          <p:cNvSpPr txBox="1"/>
          <p:nvPr>
            <p:ph idx="1" type="body"/>
          </p:nvPr>
        </p:nvSpPr>
        <p:spPr>
          <a:xfrm>
            <a:off x="311700" y="1225225"/>
            <a:ext cx="3771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variable measured: y</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E.g. User-generated tags for an image</a:t>
            </a:r>
            <a:endParaRPr/>
          </a:p>
        </p:txBody>
      </p:sp>
      <p:pic>
        <p:nvPicPr>
          <p:cNvPr id="1086" name="Google Shape;1086;p107"/>
          <p:cNvPicPr preferRelativeResize="0"/>
          <p:nvPr/>
        </p:nvPicPr>
        <p:blipFill>
          <a:blip r:embed="rId3">
            <a:alphaModFix/>
          </a:blip>
          <a:stretch>
            <a:fillRect/>
          </a:stretch>
        </p:blipFill>
        <p:spPr>
          <a:xfrm>
            <a:off x="3931750" y="1332125"/>
            <a:ext cx="4457025" cy="3210300"/>
          </a:xfrm>
          <a:prstGeom prst="rect">
            <a:avLst/>
          </a:prstGeom>
          <a:noFill/>
          <a:ln>
            <a:noFill/>
          </a:ln>
        </p:spPr>
      </p:pic>
      <p:sp>
        <p:nvSpPr>
          <p:cNvPr id="1087" name="Google Shape;1087;p107"/>
          <p:cNvSpPr txBox="1"/>
          <p:nvPr/>
        </p:nvSpPr>
        <p:spPr>
          <a:xfrm>
            <a:off x="5092400" y="2180250"/>
            <a:ext cx="1121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Per-doc topic distribution</a:t>
            </a:r>
            <a:endParaRPr sz="800"/>
          </a:p>
        </p:txBody>
      </p:sp>
      <p:sp>
        <p:nvSpPr>
          <p:cNvPr id="1088" name="Google Shape;1088;p107"/>
          <p:cNvSpPr txBox="1"/>
          <p:nvPr/>
        </p:nvSpPr>
        <p:spPr>
          <a:xfrm>
            <a:off x="5908450" y="1225225"/>
            <a:ext cx="1121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Per-topic word distribution</a:t>
            </a:r>
            <a:endParaRPr sz="800"/>
          </a:p>
          <a:p>
            <a:pPr indent="0" lvl="0" marL="0" rtl="0" algn="l">
              <a:spcBef>
                <a:spcPts val="0"/>
              </a:spcBef>
              <a:spcAft>
                <a:spcPts val="0"/>
              </a:spcAft>
              <a:buNone/>
            </a:pPr>
            <a:r>
              <a:t/>
            </a:r>
            <a:endParaRPr sz="800"/>
          </a:p>
        </p:txBody>
      </p:sp>
      <p:sp>
        <p:nvSpPr>
          <p:cNvPr id="1089" name="Google Shape;1089;p107"/>
          <p:cNvSpPr txBox="1"/>
          <p:nvPr/>
        </p:nvSpPr>
        <p:spPr>
          <a:xfrm>
            <a:off x="5945075" y="2901475"/>
            <a:ext cx="1121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Topic for particular word</a:t>
            </a:r>
            <a:endParaRPr sz="8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93" name="Shape 1093"/>
        <p:cNvGrpSpPr/>
        <p:nvPr/>
      </p:nvGrpSpPr>
      <p:grpSpPr>
        <a:xfrm>
          <a:off x="0" y="0"/>
          <a:ext cx="0" cy="0"/>
          <a:chOff x="0" y="0"/>
          <a:chExt cx="0" cy="0"/>
        </a:xfrm>
      </p:grpSpPr>
      <p:sp>
        <p:nvSpPr>
          <p:cNvPr id="1094" name="Google Shape;1094;p10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Two-Stage Method</a:t>
            </a:r>
            <a:endParaRPr/>
          </a:p>
        </p:txBody>
      </p:sp>
      <p:sp>
        <p:nvSpPr>
          <p:cNvPr id="1095" name="Google Shape;1095;p10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Goal</a:t>
            </a:r>
            <a:r>
              <a:rPr lang="en"/>
              <a:t>: recover (1) the topic matrix </a:t>
            </a:r>
            <a:r>
              <a:rPr b="1" i="1" lang="en"/>
              <a:t>O</a:t>
            </a:r>
            <a:r>
              <a:rPr lang="en"/>
              <a:t>, which describes the distribution of words per topic, and (2) the regression model </a:t>
            </a:r>
            <a:r>
              <a:rPr b="1" i="1" lang="en"/>
              <a:t>n</a:t>
            </a:r>
            <a:r>
              <a:rPr lang="en"/>
              <a:t>, a vector of coefficients for each topic that predicts the response variable </a:t>
            </a:r>
            <a:r>
              <a:rPr b="1" i="1" lang="en"/>
              <a:t>y</a:t>
            </a:r>
            <a:endParaRPr/>
          </a:p>
          <a:p>
            <a:pPr indent="0" lvl="0" marL="0" rtl="0" algn="l">
              <a:spcBef>
                <a:spcPts val="1600"/>
              </a:spcBef>
              <a:spcAft>
                <a:spcPts val="1600"/>
              </a:spcAft>
              <a:buNone/>
            </a:pPr>
            <a:r>
              <a:rPr lang="en" u="sng"/>
              <a:t>Strategy</a:t>
            </a:r>
            <a:r>
              <a:rPr lang="en"/>
              <a:t>: Use the method of moments. Use iid sampled documents to </a:t>
            </a:r>
            <a:r>
              <a:rPr b="1" lang="en"/>
              <a:t>estimate “moments”</a:t>
            </a:r>
            <a:r>
              <a:rPr lang="en"/>
              <a:t> (which are low-rank tensors, and functions of the desired LDA parameters), and by </a:t>
            </a:r>
            <a:r>
              <a:rPr b="1" lang="en"/>
              <a:t>whitening and tensor decomposition procedures</a:t>
            </a:r>
            <a:r>
              <a:rPr lang="en"/>
              <a:t>, recover the topic and per-topic word distributions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xEl>
                                              <p:pRg end="0" st="0"/>
                                            </p:txEl>
                                          </p:spTgt>
                                        </p:tgtEl>
                                        <p:attrNameLst>
                                          <p:attrName>style.visibility</p:attrName>
                                        </p:attrNameLst>
                                      </p:cBhvr>
                                      <p:to>
                                        <p:strVal val="visible"/>
                                      </p:to>
                                    </p:set>
                                    <p:animEffect filter="fade" transition="in">
                                      <p:cBhvr>
                                        <p:cTn dur="1"/>
                                        <p:tgtEl>
                                          <p:spTgt spid="10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xEl>
                                              <p:pRg end="1" st="1"/>
                                            </p:txEl>
                                          </p:spTgt>
                                        </p:tgtEl>
                                        <p:attrNameLst>
                                          <p:attrName>style.visibility</p:attrName>
                                        </p:attrNameLst>
                                      </p:cBhvr>
                                      <p:to>
                                        <p:strVal val="visible"/>
                                      </p:to>
                                    </p:set>
                                    <p:animEffect filter="fade" transition="in">
                                      <p:cBhvr>
                                        <p:cTn dur="1"/>
                                        <p:tgtEl>
                                          <p:spTgt spid="109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99" name="Shape 1099"/>
        <p:cNvGrpSpPr/>
        <p:nvPr/>
      </p:nvGrpSpPr>
      <p:grpSpPr>
        <a:xfrm>
          <a:off x="0" y="0"/>
          <a:ext cx="0" cy="0"/>
          <a:chOff x="0" y="0"/>
          <a:chExt cx="0" cy="0"/>
        </a:xfrm>
      </p:grpSpPr>
      <p:sp>
        <p:nvSpPr>
          <p:cNvPr id="1100" name="Google Shape;1100;p10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 of Moments</a:t>
            </a:r>
            <a:endParaRPr/>
          </a:p>
        </p:txBody>
      </p:sp>
      <p:grpSp>
        <p:nvGrpSpPr>
          <p:cNvPr id="1101" name="Google Shape;1101;p109"/>
          <p:cNvGrpSpPr/>
          <p:nvPr/>
        </p:nvGrpSpPr>
        <p:grpSpPr>
          <a:xfrm>
            <a:off x="2383775" y="1011200"/>
            <a:ext cx="4262700" cy="1034400"/>
            <a:chOff x="2383775" y="1011200"/>
            <a:chExt cx="4262700" cy="1034400"/>
          </a:xfrm>
        </p:grpSpPr>
        <p:sp>
          <p:nvSpPr>
            <p:cNvPr id="1102" name="Google Shape;1102;p109"/>
            <p:cNvSpPr/>
            <p:nvPr/>
          </p:nvSpPr>
          <p:spPr>
            <a:xfrm>
              <a:off x="2383775" y="1011200"/>
              <a:ext cx="4262700" cy="1034400"/>
            </a:xfrm>
            <a:prstGeom prst="ellipse">
              <a:avLst/>
            </a:prstGeom>
            <a:solidFill>
              <a:srgbClr val="CCA677">
                <a:alpha val="557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9"/>
            <p:cNvSpPr txBox="1"/>
            <p:nvPr/>
          </p:nvSpPr>
          <p:spPr>
            <a:xfrm>
              <a:off x="2904088" y="1300775"/>
              <a:ext cx="34797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f(true variable) = g(model parameters)</a:t>
              </a:r>
              <a:endParaRPr/>
            </a:p>
          </p:txBody>
        </p:sp>
      </p:grpSp>
      <p:sp>
        <p:nvSpPr>
          <p:cNvPr id="1104" name="Google Shape;1104;p109"/>
          <p:cNvSpPr/>
          <p:nvPr/>
        </p:nvSpPr>
        <p:spPr>
          <a:xfrm>
            <a:off x="273650" y="2448025"/>
            <a:ext cx="3547500" cy="57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09"/>
          <p:cNvSpPr txBox="1"/>
          <p:nvPr/>
        </p:nvSpPr>
        <p:spPr>
          <a:xfrm>
            <a:off x="417525" y="2525375"/>
            <a:ext cx="34797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Empirical measurements of variables</a:t>
            </a:r>
            <a:endParaRPr/>
          </a:p>
        </p:txBody>
      </p:sp>
      <p:cxnSp>
        <p:nvCxnSpPr>
          <p:cNvPr id="1106" name="Google Shape;1106;p109"/>
          <p:cNvCxnSpPr>
            <a:stCxn id="1105" idx="3"/>
          </p:cNvCxnSpPr>
          <p:nvPr/>
        </p:nvCxnSpPr>
        <p:spPr>
          <a:xfrm flipH="1" rot="10800000">
            <a:off x="3897225" y="2740175"/>
            <a:ext cx="326700" cy="2700"/>
          </a:xfrm>
          <a:prstGeom prst="straightConnector1">
            <a:avLst/>
          </a:prstGeom>
          <a:noFill/>
          <a:ln cap="flat" cmpd="sng" w="9525">
            <a:solidFill>
              <a:schemeClr val="dk2"/>
            </a:solidFill>
            <a:prstDash val="solid"/>
            <a:round/>
            <a:headEnd len="med" w="med" type="none"/>
            <a:tailEnd len="med" w="med" type="triangle"/>
          </a:ln>
        </p:spPr>
      </p:cxnSp>
      <p:sp>
        <p:nvSpPr>
          <p:cNvPr id="1107" name="Google Shape;1107;p109"/>
          <p:cNvSpPr/>
          <p:nvPr/>
        </p:nvSpPr>
        <p:spPr>
          <a:xfrm>
            <a:off x="4300000" y="2448025"/>
            <a:ext cx="2485500" cy="57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9"/>
          <p:cNvSpPr txBox="1"/>
          <p:nvPr/>
        </p:nvSpPr>
        <p:spPr>
          <a:xfrm>
            <a:off x="4443875" y="2525375"/>
            <a:ext cx="24189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Calculate f(measurements)</a:t>
            </a:r>
            <a:endParaRPr/>
          </a:p>
        </p:txBody>
      </p:sp>
      <p:cxnSp>
        <p:nvCxnSpPr>
          <p:cNvPr id="1109" name="Google Shape;1109;p109"/>
          <p:cNvCxnSpPr>
            <a:stCxn id="1108" idx="2"/>
          </p:cNvCxnSpPr>
          <p:nvPr/>
        </p:nvCxnSpPr>
        <p:spPr>
          <a:xfrm>
            <a:off x="5653325" y="2960375"/>
            <a:ext cx="1200" cy="543600"/>
          </a:xfrm>
          <a:prstGeom prst="straightConnector1">
            <a:avLst/>
          </a:prstGeom>
          <a:noFill/>
          <a:ln cap="flat" cmpd="sng" w="9525">
            <a:solidFill>
              <a:schemeClr val="dk2"/>
            </a:solidFill>
            <a:prstDash val="solid"/>
            <a:round/>
            <a:headEnd len="med" w="med" type="none"/>
            <a:tailEnd len="med" w="med" type="triangle"/>
          </a:ln>
        </p:spPr>
      </p:cxnSp>
      <p:sp>
        <p:nvSpPr>
          <p:cNvPr id="1110" name="Google Shape;1110;p109"/>
          <p:cNvSpPr/>
          <p:nvPr/>
        </p:nvSpPr>
        <p:spPr>
          <a:xfrm>
            <a:off x="4050775" y="3547675"/>
            <a:ext cx="3547500" cy="57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9"/>
          <p:cNvSpPr txBox="1"/>
          <p:nvPr/>
        </p:nvSpPr>
        <p:spPr>
          <a:xfrm>
            <a:off x="4194650" y="3625025"/>
            <a:ext cx="34797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Invert g to solve for model parameters</a:t>
            </a:r>
            <a:endParaRPr/>
          </a:p>
        </p:txBody>
      </p:sp>
      <p:sp>
        <p:nvSpPr>
          <p:cNvPr id="1112" name="Google Shape;1112;p109"/>
          <p:cNvSpPr txBox="1"/>
          <p:nvPr/>
        </p:nvSpPr>
        <p:spPr>
          <a:xfrm>
            <a:off x="120075" y="4499475"/>
            <a:ext cx="82806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Idea: </a:t>
            </a:r>
            <a:r>
              <a:rPr i="1" lang="en"/>
              <a:t>Pick a good f such that you can solve for the model parameters (i.e. g is in some way invertible)</a:t>
            </a:r>
            <a:endParaRPr i="1"/>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16" name="Shape 1116"/>
        <p:cNvGrpSpPr/>
        <p:nvPr/>
      </p:nvGrpSpPr>
      <p:grpSpPr>
        <a:xfrm>
          <a:off x="0" y="0"/>
          <a:ext cx="0" cy="0"/>
          <a:chOff x="0" y="0"/>
          <a:chExt cx="0" cy="0"/>
        </a:xfrm>
      </p:grpSpPr>
      <p:sp>
        <p:nvSpPr>
          <p:cNvPr id="1117" name="Google Shape;1117;p11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Equivalent Definitions of “Moments”</a:t>
            </a:r>
            <a:endParaRPr/>
          </a:p>
        </p:txBody>
      </p:sp>
      <p:sp>
        <p:nvSpPr>
          <p:cNvPr id="1118" name="Google Shape;1118;p110"/>
          <p:cNvSpPr txBox="1"/>
          <p:nvPr/>
        </p:nvSpPr>
        <p:spPr>
          <a:xfrm>
            <a:off x="311700" y="1147225"/>
            <a:ext cx="3563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a:t>
            </a:r>
            <a:r>
              <a:rPr b="1" lang="en"/>
              <a:t>estimation</a:t>
            </a:r>
            <a:r>
              <a:rPr lang="en"/>
              <a:t> via training data:</a:t>
            </a:r>
            <a:endParaRPr/>
          </a:p>
        </p:txBody>
      </p:sp>
      <p:sp>
        <p:nvSpPr>
          <p:cNvPr id="1119" name="Google Shape;1119;p110"/>
          <p:cNvSpPr txBox="1"/>
          <p:nvPr/>
        </p:nvSpPr>
        <p:spPr>
          <a:xfrm>
            <a:off x="4456200" y="1147225"/>
            <a:ext cx="3563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a:t>
            </a:r>
            <a:r>
              <a:rPr b="1" lang="en"/>
              <a:t>analysis</a:t>
            </a:r>
            <a:r>
              <a:rPr lang="en"/>
              <a:t>:</a:t>
            </a:r>
            <a:endParaRPr/>
          </a:p>
        </p:txBody>
      </p:sp>
      <p:pic>
        <p:nvPicPr>
          <p:cNvPr id="1120" name="Google Shape;1120;p110"/>
          <p:cNvPicPr preferRelativeResize="0"/>
          <p:nvPr/>
        </p:nvPicPr>
        <p:blipFill>
          <a:blip r:embed="rId3">
            <a:alphaModFix/>
          </a:blip>
          <a:stretch>
            <a:fillRect/>
          </a:stretch>
        </p:blipFill>
        <p:spPr>
          <a:xfrm>
            <a:off x="194425" y="1669350"/>
            <a:ext cx="3916875" cy="2993975"/>
          </a:xfrm>
          <a:prstGeom prst="rect">
            <a:avLst/>
          </a:prstGeom>
          <a:noFill/>
          <a:ln>
            <a:noFill/>
          </a:ln>
        </p:spPr>
      </p:pic>
      <p:grpSp>
        <p:nvGrpSpPr>
          <p:cNvPr id="1121" name="Google Shape;1121;p110"/>
          <p:cNvGrpSpPr/>
          <p:nvPr/>
        </p:nvGrpSpPr>
        <p:grpSpPr>
          <a:xfrm>
            <a:off x="4456200" y="1669351"/>
            <a:ext cx="3761624" cy="2323699"/>
            <a:chOff x="4456200" y="1669351"/>
            <a:chExt cx="3761624" cy="2323699"/>
          </a:xfrm>
        </p:grpSpPr>
        <p:pic>
          <p:nvPicPr>
            <p:cNvPr id="1122" name="Google Shape;1122;p110"/>
            <p:cNvPicPr preferRelativeResize="0"/>
            <p:nvPr/>
          </p:nvPicPr>
          <p:blipFill>
            <a:blip r:embed="rId4">
              <a:alphaModFix/>
            </a:blip>
            <a:stretch>
              <a:fillRect/>
            </a:stretch>
          </p:blipFill>
          <p:spPr>
            <a:xfrm>
              <a:off x="4456200" y="1669351"/>
              <a:ext cx="3563399" cy="1553500"/>
            </a:xfrm>
            <a:prstGeom prst="rect">
              <a:avLst/>
            </a:prstGeom>
            <a:noFill/>
            <a:ln>
              <a:noFill/>
            </a:ln>
          </p:spPr>
        </p:pic>
        <p:pic>
          <p:nvPicPr>
            <p:cNvPr id="1123" name="Google Shape;1123;p110"/>
            <p:cNvPicPr preferRelativeResize="0"/>
            <p:nvPr/>
          </p:nvPicPr>
          <p:blipFill>
            <a:blip r:embed="rId5">
              <a:alphaModFix/>
            </a:blip>
            <a:stretch>
              <a:fillRect/>
            </a:stretch>
          </p:blipFill>
          <p:spPr>
            <a:xfrm>
              <a:off x="4614025" y="3113600"/>
              <a:ext cx="3603800" cy="879450"/>
            </a:xfrm>
            <a:prstGeom prst="rect">
              <a:avLst/>
            </a:prstGeom>
            <a:noFill/>
            <a:ln>
              <a:noFill/>
            </a:ln>
          </p:spPr>
        </p:pic>
      </p:grpSp>
      <p:sp>
        <p:nvSpPr>
          <p:cNvPr id="1124" name="Google Shape;1124;p110"/>
          <p:cNvSpPr/>
          <p:nvPr/>
        </p:nvSpPr>
        <p:spPr>
          <a:xfrm>
            <a:off x="6454575" y="1660350"/>
            <a:ext cx="1143000" cy="6003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110"/>
          <p:cNvGrpSpPr/>
          <p:nvPr/>
        </p:nvGrpSpPr>
        <p:grpSpPr>
          <a:xfrm>
            <a:off x="5748625" y="1092575"/>
            <a:ext cx="2084400" cy="622050"/>
            <a:chOff x="5748625" y="1092575"/>
            <a:chExt cx="2084400" cy="622050"/>
          </a:xfrm>
        </p:grpSpPr>
        <p:sp>
          <p:nvSpPr>
            <p:cNvPr id="1126" name="Google Shape;1126;p110"/>
            <p:cNvSpPr txBox="1"/>
            <p:nvPr/>
          </p:nvSpPr>
          <p:spPr>
            <a:xfrm>
              <a:off x="5748625" y="1092575"/>
              <a:ext cx="2084400" cy="1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are k topics</a:t>
              </a:r>
              <a:endParaRPr/>
            </a:p>
          </p:txBody>
        </p:sp>
        <p:cxnSp>
          <p:nvCxnSpPr>
            <p:cNvPr id="1127" name="Google Shape;1127;p110"/>
            <p:cNvCxnSpPr/>
            <p:nvPr/>
          </p:nvCxnSpPr>
          <p:spPr>
            <a:xfrm flipH="1">
              <a:off x="6605900" y="1361525"/>
              <a:ext cx="42000" cy="353100"/>
            </a:xfrm>
            <a:prstGeom prst="straightConnector1">
              <a:avLst/>
            </a:prstGeom>
            <a:noFill/>
            <a:ln cap="flat" cmpd="sng" w="9525">
              <a:solidFill>
                <a:schemeClr val="dk2"/>
              </a:solidFill>
              <a:prstDash val="solid"/>
              <a:round/>
              <a:headEnd len="med" w="med" type="none"/>
              <a:tailEnd len="med" w="med" type="triangle"/>
            </a:ln>
          </p:spPr>
        </p:cxnSp>
      </p:grpSp>
      <p:grpSp>
        <p:nvGrpSpPr>
          <p:cNvPr id="1128" name="Google Shape;1128;p110"/>
          <p:cNvGrpSpPr/>
          <p:nvPr/>
        </p:nvGrpSpPr>
        <p:grpSpPr>
          <a:xfrm>
            <a:off x="7362200" y="769025"/>
            <a:ext cx="1706250" cy="1130400"/>
            <a:chOff x="7362200" y="769025"/>
            <a:chExt cx="1706250" cy="1130400"/>
          </a:xfrm>
        </p:grpSpPr>
        <p:sp>
          <p:nvSpPr>
            <p:cNvPr id="1129" name="Google Shape;1129;p110"/>
            <p:cNvSpPr txBox="1"/>
            <p:nvPr/>
          </p:nvSpPr>
          <p:spPr>
            <a:xfrm>
              <a:off x="7521950" y="769025"/>
              <a:ext cx="15465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Per-topic word distribution</a:t>
              </a:r>
              <a:endParaRPr/>
            </a:p>
          </p:txBody>
        </p:sp>
        <p:cxnSp>
          <p:nvCxnSpPr>
            <p:cNvPr id="1130" name="Google Shape;1130;p110"/>
            <p:cNvCxnSpPr>
              <a:stCxn id="1129" idx="2"/>
            </p:cNvCxnSpPr>
            <p:nvPr/>
          </p:nvCxnSpPr>
          <p:spPr>
            <a:xfrm flipH="1">
              <a:off x="7362200" y="1369325"/>
              <a:ext cx="933000" cy="530100"/>
            </a:xfrm>
            <a:prstGeom prst="straightConnector1">
              <a:avLst/>
            </a:prstGeom>
            <a:noFill/>
            <a:ln cap="flat" cmpd="sng" w="9525">
              <a:solidFill>
                <a:schemeClr val="dk2"/>
              </a:solidFill>
              <a:prstDash val="solid"/>
              <a:round/>
              <a:headEnd len="med" w="med" type="none"/>
              <a:tailEnd len="med" w="med" type="triangle"/>
            </a:ln>
          </p:spPr>
        </p:cxnSp>
      </p:grpSp>
      <p:sp>
        <p:nvSpPr>
          <p:cNvPr id="1131" name="Google Shape;1131;p110"/>
          <p:cNvSpPr/>
          <p:nvPr/>
        </p:nvSpPr>
        <p:spPr>
          <a:xfrm>
            <a:off x="1841675" y="2091925"/>
            <a:ext cx="671400" cy="3531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
                                        <p:tgtEl>
                                          <p:spTgt spid="1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
                                        <p:tgtEl>
                                          <p:spTgt spid="1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
                                        <p:tgtEl>
                                          <p:spTgt spid="1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
                                        <p:tgtEl>
                                          <p:spTgt spid="1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
                                        <p:tgtEl>
                                          <p:spTgt spid="1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
                                        <p:tgtEl>
                                          <p:spTgt spid="1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
                                        <p:tgtEl>
                                          <p:spTgt spid="1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5" name="Shape 1135"/>
        <p:cNvGrpSpPr/>
        <p:nvPr/>
      </p:nvGrpSpPr>
      <p:grpSpPr>
        <a:xfrm>
          <a:off x="0" y="0"/>
          <a:ext cx="0" cy="0"/>
          <a:chOff x="0" y="0"/>
          <a:chExt cx="0" cy="0"/>
        </a:xfrm>
      </p:grpSpPr>
      <p:sp>
        <p:nvSpPr>
          <p:cNvPr id="1136" name="Google Shape;1136;p11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Two-Stage Method</a:t>
            </a:r>
            <a:endParaRPr/>
          </a:p>
        </p:txBody>
      </p:sp>
      <p:pic>
        <p:nvPicPr>
          <p:cNvPr id="1137" name="Google Shape;1137;p111"/>
          <p:cNvPicPr preferRelativeResize="0"/>
          <p:nvPr/>
        </p:nvPicPr>
        <p:blipFill>
          <a:blip r:embed="rId3">
            <a:alphaModFix/>
          </a:blip>
          <a:stretch>
            <a:fillRect/>
          </a:stretch>
        </p:blipFill>
        <p:spPr>
          <a:xfrm>
            <a:off x="1488700" y="1147225"/>
            <a:ext cx="4527437" cy="3691475"/>
          </a:xfrm>
          <a:prstGeom prst="rect">
            <a:avLst/>
          </a:prstGeom>
          <a:noFill/>
          <a:ln>
            <a:noFill/>
          </a:ln>
        </p:spPr>
      </p:pic>
      <p:grpSp>
        <p:nvGrpSpPr>
          <p:cNvPr id="1138" name="Google Shape;1138;p111"/>
          <p:cNvGrpSpPr/>
          <p:nvPr/>
        </p:nvGrpSpPr>
        <p:grpSpPr>
          <a:xfrm>
            <a:off x="1735775" y="1649150"/>
            <a:ext cx="6828300" cy="318900"/>
            <a:chOff x="1735775" y="1649150"/>
            <a:chExt cx="6828300" cy="318900"/>
          </a:xfrm>
        </p:grpSpPr>
        <p:sp>
          <p:nvSpPr>
            <p:cNvPr id="1139" name="Google Shape;1139;p111"/>
            <p:cNvSpPr/>
            <p:nvPr/>
          </p:nvSpPr>
          <p:spPr>
            <a:xfrm>
              <a:off x="1735775" y="1701050"/>
              <a:ext cx="2012700" cy="2430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1"/>
            <p:cNvSpPr txBox="1"/>
            <p:nvPr/>
          </p:nvSpPr>
          <p:spPr>
            <a:xfrm>
              <a:off x="6234575" y="1649150"/>
              <a:ext cx="23295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Compute f</a:t>
              </a:r>
              <a:endParaRPr/>
            </a:p>
          </p:txBody>
        </p:sp>
      </p:grpSp>
      <p:grpSp>
        <p:nvGrpSpPr>
          <p:cNvPr id="1141" name="Google Shape;1141;p111"/>
          <p:cNvGrpSpPr/>
          <p:nvPr/>
        </p:nvGrpSpPr>
        <p:grpSpPr>
          <a:xfrm>
            <a:off x="2329125" y="2630575"/>
            <a:ext cx="6348675" cy="1211750"/>
            <a:chOff x="2329125" y="2630575"/>
            <a:chExt cx="6348675" cy="1211750"/>
          </a:xfrm>
        </p:grpSpPr>
        <p:sp>
          <p:nvSpPr>
            <p:cNvPr id="1142" name="Google Shape;1142;p111"/>
            <p:cNvSpPr/>
            <p:nvPr/>
          </p:nvSpPr>
          <p:spPr>
            <a:xfrm>
              <a:off x="2329125" y="2630575"/>
              <a:ext cx="1360500" cy="2430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1"/>
            <p:cNvSpPr/>
            <p:nvPr/>
          </p:nvSpPr>
          <p:spPr>
            <a:xfrm>
              <a:off x="2329125" y="2782975"/>
              <a:ext cx="1360500" cy="2430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1"/>
            <p:cNvSpPr/>
            <p:nvPr/>
          </p:nvSpPr>
          <p:spPr>
            <a:xfrm>
              <a:off x="2575100" y="3599325"/>
              <a:ext cx="1593600" cy="243000"/>
            </a:xfrm>
            <a:prstGeom prst="rect">
              <a:avLst/>
            </a:prstGeom>
            <a:solidFill>
              <a:srgbClr val="CCA677">
                <a:alpha val="47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1"/>
            <p:cNvSpPr txBox="1"/>
            <p:nvPr/>
          </p:nvSpPr>
          <p:spPr>
            <a:xfrm>
              <a:off x="6348300" y="2707075"/>
              <a:ext cx="23295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“Invert” g</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
                                        <p:tgtEl>
                                          <p:spTgt spid="1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
                                        <p:tgtEl>
                                          <p:spTgt spid="1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